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5" r:id="rId2"/>
    <p:sldId id="257" r:id="rId3"/>
    <p:sldId id="258" r:id="rId4"/>
    <p:sldId id="259" r:id="rId5"/>
    <p:sldId id="270" r:id="rId6"/>
    <p:sldId id="276" r:id="rId7"/>
    <p:sldId id="277" r:id="rId8"/>
    <p:sldId id="260" r:id="rId9"/>
    <p:sldId id="261" r:id="rId10"/>
    <p:sldId id="262" r:id="rId11"/>
    <p:sldId id="263" r:id="rId12"/>
    <p:sldId id="264" r:id="rId13"/>
    <p:sldId id="265" r:id="rId14"/>
    <p:sldId id="267" r:id="rId15"/>
    <p:sldId id="266" r:id="rId16"/>
    <p:sldId id="268" r:id="rId17"/>
    <p:sldId id="269" r:id="rId18"/>
    <p:sldId id="272" r:id="rId19"/>
    <p:sldId id="274" r:id="rId20"/>
    <p:sldId id="278" r:id="rId21"/>
    <p:sldId id="279" r:id="rId22"/>
    <p:sldId id="280" r:id="rId23"/>
    <p:sldId id="283" r:id="rId24"/>
    <p:sldId id="273" r:id="rId25"/>
    <p:sldId id="284"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53" autoAdjust="0"/>
    <p:restoredTop sz="94660"/>
  </p:normalViewPr>
  <p:slideViewPr>
    <p:cSldViewPr snapToGrid="0">
      <p:cViewPr>
        <p:scale>
          <a:sx n="50" d="100"/>
          <a:sy n="50" d="100"/>
        </p:scale>
        <p:origin x="-2664" y="-15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F64B0A-A82E-4C69-9A07-DCA2D256AFCC}" type="datetimeFigureOut">
              <a:rPr lang="en-IN" smtClean="0"/>
              <a:t>19-11-2021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A4C395-8101-4336-9EFB-7B8E356CD989}"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66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F64B0A-A82E-4C69-9A07-DCA2D256AFCC}" type="datetimeFigureOut">
              <a:rPr lang="en-IN" smtClean="0"/>
              <a:t>19-11-2021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A4C395-8101-4336-9EFB-7B8E356CD989}" type="slidenum">
              <a:rPr lang="en-IN" smtClean="0"/>
              <a:t>‹#›</a:t>
            </a:fld>
            <a:endParaRPr lang="en-IN"/>
          </a:p>
        </p:txBody>
      </p:sp>
    </p:spTree>
    <p:extLst>
      <p:ext uri="{BB962C8B-B14F-4D97-AF65-F5344CB8AC3E}">
        <p14:creationId xmlns:p14="http://schemas.microsoft.com/office/powerpoint/2010/main" val="394736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F64B0A-A82E-4C69-9A07-DCA2D256AFCC}" type="datetimeFigureOut">
              <a:rPr lang="en-IN" smtClean="0"/>
              <a:t>19-11-2021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A4C395-8101-4336-9EFB-7B8E356CD989}" type="slidenum">
              <a:rPr lang="en-IN" smtClean="0"/>
              <a:t>‹#›</a:t>
            </a:fld>
            <a:endParaRPr lang="en-IN"/>
          </a:p>
        </p:txBody>
      </p:sp>
    </p:spTree>
    <p:extLst>
      <p:ext uri="{BB962C8B-B14F-4D97-AF65-F5344CB8AC3E}">
        <p14:creationId xmlns:p14="http://schemas.microsoft.com/office/powerpoint/2010/main" val="156770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F64B0A-A82E-4C69-9A07-DCA2D256AFCC}" type="datetimeFigureOut">
              <a:rPr lang="en-IN" smtClean="0"/>
              <a:t>19-11-2021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A4C395-8101-4336-9EFB-7B8E356CD989}" type="slidenum">
              <a:rPr lang="en-IN" smtClean="0"/>
              <a:t>‹#›</a:t>
            </a:fld>
            <a:endParaRPr lang="en-IN"/>
          </a:p>
        </p:txBody>
      </p:sp>
    </p:spTree>
    <p:extLst>
      <p:ext uri="{BB962C8B-B14F-4D97-AF65-F5344CB8AC3E}">
        <p14:creationId xmlns:p14="http://schemas.microsoft.com/office/powerpoint/2010/main" val="422807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F64B0A-A82E-4C69-9A07-DCA2D256AFCC}" type="datetimeFigureOut">
              <a:rPr lang="en-IN" smtClean="0"/>
              <a:t>19-11-2021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4A4C395-8101-4336-9EFB-7B8E356CD989}"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052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F64B0A-A82E-4C69-9A07-DCA2D256AFCC}" type="datetimeFigureOut">
              <a:rPr lang="en-IN" smtClean="0"/>
              <a:t>19-11-2021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A4C395-8101-4336-9EFB-7B8E356CD989}" type="slidenum">
              <a:rPr lang="en-IN" smtClean="0"/>
              <a:t>‹#›</a:t>
            </a:fld>
            <a:endParaRPr lang="en-IN"/>
          </a:p>
        </p:txBody>
      </p:sp>
    </p:spTree>
    <p:extLst>
      <p:ext uri="{BB962C8B-B14F-4D97-AF65-F5344CB8AC3E}">
        <p14:creationId xmlns:p14="http://schemas.microsoft.com/office/powerpoint/2010/main" val="2240942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F64B0A-A82E-4C69-9A07-DCA2D256AFCC}" type="datetimeFigureOut">
              <a:rPr lang="en-IN" smtClean="0"/>
              <a:t>19-11-2021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4A4C395-8101-4336-9EFB-7B8E356CD989}" type="slidenum">
              <a:rPr lang="en-IN" smtClean="0"/>
              <a:t>‹#›</a:t>
            </a:fld>
            <a:endParaRPr lang="en-IN"/>
          </a:p>
        </p:txBody>
      </p:sp>
    </p:spTree>
    <p:extLst>
      <p:ext uri="{BB962C8B-B14F-4D97-AF65-F5344CB8AC3E}">
        <p14:creationId xmlns:p14="http://schemas.microsoft.com/office/powerpoint/2010/main" val="126193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F64B0A-A82E-4C69-9A07-DCA2D256AFCC}" type="datetimeFigureOut">
              <a:rPr lang="en-IN" smtClean="0"/>
              <a:t>19-11-2021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4A4C395-8101-4336-9EFB-7B8E356CD989}" type="slidenum">
              <a:rPr lang="en-IN" smtClean="0"/>
              <a:t>‹#›</a:t>
            </a:fld>
            <a:endParaRPr lang="en-IN"/>
          </a:p>
        </p:txBody>
      </p:sp>
    </p:spTree>
    <p:extLst>
      <p:ext uri="{BB962C8B-B14F-4D97-AF65-F5344CB8AC3E}">
        <p14:creationId xmlns:p14="http://schemas.microsoft.com/office/powerpoint/2010/main" val="2242789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4F64B0A-A82E-4C69-9A07-DCA2D256AFCC}" type="datetimeFigureOut">
              <a:rPr lang="en-IN" smtClean="0"/>
              <a:t>19-11-2021</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54A4C395-8101-4336-9EFB-7B8E356CD989}" type="slidenum">
              <a:rPr lang="en-IN" smtClean="0"/>
              <a:t>‹#›</a:t>
            </a:fld>
            <a:endParaRPr lang="en-IN"/>
          </a:p>
        </p:txBody>
      </p:sp>
    </p:spTree>
    <p:extLst>
      <p:ext uri="{BB962C8B-B14F-4D97-AF65-F5344CB8AC3E}">
        <p14:creationId xmlns:p14="http://schemas.microsoft.com/office/powerpoint/2010/main" val="208546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F64B0A-A82E-4C69-9A07-DCA2D256AFCC}" type="datetimeFigureOut">
              <a:rPr lang="en-IN" smtClean="0"/>
              <a:t>19-11-2021</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A4C395-8101-4336-9EFB-7B8E356CD989}" type="slidenum">
              <a:rPr lang="en-IN" smtClean="0"/>
              <a:t>‹#›</a:t>
            </a:fld>
            <a:endParaRPr lang="en-IN"/>
          </a:p>
        </p:txBody>
      </p:sp>
    </p:spTree>
    <p:extLst>
      <p:ext uri="{BB962C8B-B14F-4D97-AF65-F5344CB8AC3E}">
        <p14:creationId xmlns:p14="http://schemas.microsoft.com/office/powerpoint/2010/main" val="103266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F64B0A-A82E-4C69-9A07-DCA2D256AFCC}" type="datetimeFigureOut">
              <a:rPr lang="en-IN" smtClean="0"/>
              <a:t>19-11-2021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4A4C395-8101-4336-9EFB-7B8E356CD989}" type="slidenum">
              <a:rPr lang="en-IN" smtClean="0"/>
              <a:t>‹#›</a:t>
            </a:fld>
            <a:endParaRPr lang="en-IN"/>
          </a:p>
        </p:txBody>
      </p:sp>
    </p:spTree>
    <p:extLst>
      <p:ext uri="{BB962C8B-B14F-4D97-AF65-F5344CB8AC3E}">
        <p14:creationId xmlns:p14="http://schemas.microsoft.com/office/powerpoint/2010/main" val="1700740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4F64B0A-A82E-4C69-9A07-DCA2D256AFCC}" type="datetimeFigureOut">
              <a:rPr lang="en-IN" smtClean="0"/>
              <a:t>19-11-2021</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4A4C395-8101-4336-9EFB-7B8E356CD989}"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075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indianbarassociation.in/wp-content/uploads/2021/09/Legal-Notice-to-Mr.-Mansukh-Mandviya.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indianbarassociation.in/wp-content/uploads/2021/10/IBA-LETTER-TO-PM-08.10.2021-1.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thewire.in/health/watch-vaccine-healthy-children-under-15-covid-19-karan-thapar-gagandeep-kang-rajeev-jayadevan"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hequint.com/coronavirus/not-sure-yet-if-healthy-kids-need-a-covid-vaccine-dr-kang-on-covaxin-recommendation-for-children"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imesofindia.indiatimes.com/city/pune/use-persuasion-not-coercion-to-boost-vaccination-in-mumbai-tope/articleshow/87674554.cms"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www.freepressjournal.in/mumbai/mumbai-vax-is-not-mandatory-to-avail-facilities-top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indianbarassociation.in/youtube-restores-the-deleted-channel-after-apologizingfor-itsmistake-soon-after-it-receives-legal-notic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indianbarassociation.in/wp-content/uploads/2021/08/Criminal-Writ-Petition-Railway-.pdf" TargetMode="External"/><Relationship Id="rId2" Type="http://schemas.openxmlformats.org/officeDocument/2006/relationships/hyperlink" Target="https://indianbarassociation.in/wp-content/uploads/2021/09/yohan__tengra-Petition.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timesofindia.indiatimes.com/city/mumbai/all-students-below-18-will-now-be-allowed-on-mumbai-local-trains/articleshow/87033707.cm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davidicke.com/2021/09/28/ndias-covid-19-task-force-experts-exposed-conflicts-of-interest-in-our-public-health-system/" TargetMode="External"/><Relationship Id="rId2" Type="http://schemas.openxmlformats.org/officeDocument/2006/relationships/hyperlink" Target="https://awakenindiamovement.com/indias-covid-19-task-force-experts-exposed-conflicts-of-interest-in-our-public-health-system/" TargetMode="External"/><Relationship Id="rId1" Type="http://schemas.openxmlformats.org/officeDocument/2006/relationships/slideLayout" Target="../slideLayouts/slideLayout7.xml"/><Relationship Id="rId4" Type="http://schemas.openxmlformats.org/officeDocument/2006/relationships/hyperlink" Target="https://healthimpactnews.com/2021/awaken-india-exposes-billionaire-cartel-controlling-indias-covid-19-task-forc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D36EB48-2F09-4EA0-9A60-DFC1B4A58155}"/>
              </a:ext>
            </a:extLst>
          </p:cNvPr>
          <p:cNvSpPr txBox="1"/>
          <p:nvPr/>
        </p:nvSpPr>
        <p:spPr>
          <a:xfrm>
            <a:off x="977900" y="590034"/>
            <a:ext cx="10337800" cy="1015663"/>
          </a:xfrm>
          <a:prstGeom prst="rect">
            <a:avLst/>
          </a:prstGeom>
          <a:noFill/>
        </p:spPr>
        <p:txBody>
          <a:bodyPr wrap="square">
            <a:spAutoFit/>
          </a:bodyPr>
          <a:lstStyle/>
          <a:p>
            <a:pPr algn="ctr"/>
            <a:r>
              <a:rPr lang="en-IN" sz="6000" b="1" dirty="0">
                <a:solidFill>
                  <a:schemeClr val="tx2">
                    <a:lumMod val="75000"/>
                  </a:schemeClr>
                </a:solidFill>
                <a:latin typeface="Times New Roman" panose="02020603050405020304" pitchFamily="18" charset="0"/>
                <a:cs typeface="Times New Roman" panose="02020603050405020304" pitchFamily="18" charset="0"/>
              </a:rPr>
              <a:t>INDIA – LEGAL UPDATES</a:t>
            </a:r>
            <a:endParaRPr lang="en-IN" sz="6000" dirty="0"/>
          </a:p>
        </p:txBody>
      </p:sp>
      <p:sp>
        <p:nvSpPr>
          <p:cNvPr id="7" name="TextBox 6">
            <a:extLst>
              <a:ext uri="{FF2B5EF4-FFF2-40B4-BE49-F238E27FC236}">
                <a16:creationId xmlns:a16="http://schemas.microsoft.com/office/drawing/2014/main" xmlns="" id="{5E2EC2EB-B3B9-42E0-907B-00FC5EC04D26}"/>
              </a:ext>
            </a:extLst>
          </p:cNvPr>
          <p:cNvSpPr txBox="1"/>
          <p:nvPr/>
        </p:nvSpPr>
        <p:spPr>
          <a:xfrm>
            <a:off x="704335" y="1803823"/>
            <a:ext cx="10611365" cy="1815882"/>
          </a:xfrm>
          <a:prstGeom prst="rect">
            <a:avLst/>
          </a:prstGeom>
          <a:noFill/>
        </p:spPr>
        <p:txBody>
          <a:bodyPr wrap="square">
            <a:spAutoFit/>
          </a:bodyPr>
          <a:lstStyle/>
          <a:p>
            <a:pPr algn="ctr"/>
            <a:r>
              <a:rPr lang="en-IN" sz="3600" dirty="0">
                <a:solidFill>
                  <a:schemeClr val="tx2">
                    <a:lumMod val="75000"/>
                  </a:schemeClr>
                </a:solidFill>
                <a:latin typeface="Times New Roman" panose="02020603050405020304" pitchFamily="18" charset="0"/>
                <a:cs typeface="Times New Roman" panose="02020603050405020304" pitchFamily="18" charset="0"/>
              </a:rPr>
              <a:t>As on November 19, 2021</a:t>
            </a:r>
            <a:br>
              <a:rPr lang="en-IN" sz="3600" dirty="0">
                <a:solidFill>
                  <a:schemeClr val="tx2">
                    <a:lumMod val="75000"/>
                  </a:schemeClr>
                </a:solidFill>
                <a:latin typeface="Times New Roman" panose="02020603050405020304" pitchFamily="18" charset="0"/>
                <a:cs typeface="Times New Roman" panose="02020603050405020304" pitchFamily="18" charset="0"/>
              </a:rPr>
            </a:br>
            <a:r>
              <a:rPr lang="en-IN" sz="3600" dirty="0">
                <a:solidFill>
                  <a:schemeClr val="tx2">
                    <a:lumMod val="75000"/>
                  </a:schemeClr>
                </a:solidFill>
                <a:latin typeface="Times New Roman" panose="02020603050405020304" pitchFamily="18" charset="0"/>
                <a:cs typeface="Times New Roman" panose="02020603050405020304" pitchFamily="18" charset="0"/>
              </a:rPr>
              <a:t>													 </a:t>
            </a:r>
          </a:p>
          <a:p>
            <a:pPr algn="ctr"/>
            <a:r>
              <a:rPr lang="en-IN" sz="3600" b="1" dirty="0">
                <a:solidFill>
                  <a:schemeClr val="tx2">
                    <a:lumMod val="75000"/>
                  </a:schemeClr>
                </a:solidFill>
                <a:latin typeface="Times New Roman" panose="02020603050405020304" pitchFamily="18" charset="0"/>
                <a:cs typeface="Times New Roman" panose="02020603050405020304" pitchFamily="18" charset="0"/>
              </a:rPr>
              <a:t>                                                  </a:t>
            </a:r>
            <a:r>
              <a:rPr lang="en-IN" sz="4000" b="1" dirty="0">
                <a:solidFill>
                  <a:schemeClr val="tx2">
                    <a:lumMod val="75000"/>
                  </a:schemeClr>
                </a:solidFill>
                <a:latin typeface="Times New Roman" panose="02020603050405020304" pitchFamily="18" charset="0"/>
                <a:cs typeface="Times New Roman" panose="02020603050405020304" pitchFamily="18" charset="0"/>
              </a:rPr>
              <a:t>By: Adv. Dipali Ojha</a:t>
            </a:r>
            <a:endParaRPr lang="en-IN" sz="3600" dirty="0"/>
          </a:p>
        </p:txBody>
      </p:sp>
      <p:pic>
        <p:nvPicPr>
          <p:cNvPr id="9" name="Picture 8">
            <a:extLst>
              <a:ext uri="{FF2B5EF4-FFF2-40B4-BE49-F238E27FC236}">
                <a16:creationId xmlns:a16="http://schemas.microsoft.com/office/drawing/2014/main" xmlns="" id="{7093692B-8664-4456-B732-0853654BD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04" y="2375862"/>
            <a:ext cx="3996896" cy="3988903"/>
          </a:xfrm>
          <a:prstGeom prst="rect">
            <a:avLst/>
          </a:prstGeom>
        </p:spPr>
      </p:pic>
      <p:sp>
        <p:nvSpPr>
          <p:cNvPr id="10" name="Rectangle 9">
            <a:extLst>
              <a:ext uri="{FF2B5EF4-FFF2-40B4-BE49-F238E27FC236}">
                <a16:creationId xmlns:a16="http://schemas.microsoft.com/office/drawing/2014/main" xmlns="" id="{5A23F878-0B91-49F2-8C3B-7FE7B6029098}"/>
              </a:ext>
            </a:extLst>
          </p:cNvPr>
          <p:cNvSpPr/>
          <p:nvPr/>
        </p:nvSpPr>
        <p:spPr>
          <a:xfrm>
            <a:off x="0" y="0"/>
            <a:ext cx="86497" cy="636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xmlns="" id="{40241F82-D1EA-43F7-89F3-ED8EE2514A02}"/>
              </a:ext>
            </a:extLst>
          </p:cNvPr>
          <p:cNvSpPr/>
          <p:nvPr/>
        </p:nvSpPr>
        <p:spPr>
          <a:xfrm>
            <a:off x="12105503" y="-1"/>
            <a:ext cx="86497" cy="6364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xmlns="" id="{4D65E041-041D-45EB-9605-388D64EB9C83}"/>
              </a:ext>
            </a:extLst>
          </p:cNvPr>
          <p:cNvSpPr/>
          <p:nvPr/>
        </p:nvSpPr>
        <p:spPr>
          <a:xfrm>
            <a:off x="86497" y="1"/>
            <a:ext cx="12019006" cy="9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041127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FC4843-B923-4B23-B96B-EED3345EF365}"/>
              </a:ext>
            </a:extLst>
          </p:cNvPr>
          <p:cNvSpPr txBox="1"/>
          <p:nvPr/>
        </p:nvSpPr>
        <p:spPr>
          <a:xfrm>
            <a:off x="583660" y="139788"/>
            <a:ext cx="11036840" cy="5167248"/>
          </a:xfrm>
          <a:prstGeom prst="rect">
            <a:avLst/>
          </a:prstGeom>
          <a:noFill/>
        </p:spPr>
        <p:txBody>
          <a:bodyPr wrap="square">
            <a:spAutoFit/>
          </a:bodyPr>
          <a:lstStyle/>
          <a:p>
            <a:pPr algn="just">
              <a:lnSpc>
                <a:spcPct val="150000"/>
              </a:lnSpc>
              <a:spcAft>
                <a:spcPts val="800"/>
              </a:spcAft>
            </a:pPr>
            <a:endParaRPr lang="en-US" sz="2400" b="1" dirty="0">
              <a:solidFill>
                <a:srgbClr val="C00000"/>
              </a:solidFill>
              <a:effectLst/>
              <a:latin typeface="Times New Roman" panose="02020603050405020304"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2400" b="1" dirty="0">
                <a:solidFill>
                  <a:schemeClr val="tx2">
                    <a:lumMod val="75000"/>
                  </a:schemeClr>
                </a:solidFill>
                <a:effectLst/>
                <a:latin typeface="Times New Roman" panose="02020603050405020304" pitchFamily="18" charset="0"/>
                <a:ea typeface="Calibri" panose="020F0502020204030204" pitchFamily="34" charset="0"/>
                <a:cs typeface="Mangal" panose="02040503050203030202" pitchFamily="18" charset="0"/>
              </a:rPr>
              <a:t>5. BASED ON ABOVE RESEARCH FINDINGS, INDIAN BAR ASSOCIATION HAS ISSUED A 223 PAGE LEGAL NOTICE TO HEALTH MINISTER MR. MANSUKH MANDAVIYA</a:t>
            </a:r>
            <a:endParaRPr lang="en-IN" sz="2400" b="1" dirty="0">
              <a:solidFill>
                <a:schemeClr val="tx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1800" u="none" strike="noStrike" dirty="0">
                <a:effectLst/>
                <a:latin typeface="Times New Roman" panose="02020603050405020304" pitchFamily="18" charset="0"/>
                <a:ea typeface="Calibri" panose="020F0502020204030204" pitchFamily="34" charset="0"/>
                <a:cs typeface="Mangal" panose="02040503050203030202" pitchFamily="18" charset="0"/>
              </a:rPr>
              <a:t>Link to access the copy of Legal Notice:</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1800" u="sng" dirty="0">
                <a:effectLst/>
                <a:latin typeface="Times New Roman" panose="02020603050405020304" pitchFamily="18" charset="0"/>
                <a:ea typeface="Calibri" panose="020F0502020204030204" pitchFamily="34" charset="0"/>
                <a:cs typeface="Mangal" panose="02040503050203030202" pitchFamily="18" charset="0"/>
                <a:hlinkClick r:id="rId2">
                  <a:extLst>
                    <a:ext uri="{A12FA001-AC4F-418D-AE19-62706E023703}">
                      <ahyp:hlinkClr xmlns:ahyp="http://schemas.microsoft.com/office/drawing/2018/hyperlinkcolor" xmlns="" val="tx"/>
                    </a:ext>
                  </a:extLst>
                </a:hlinkClick>
              </a:rPr>
              <a:t>https://indianbarassociation.in/wp-content/uploads/2021/09/Legal-Notice-to-Mr.-Mansukh-Mandviya.pdf</a:t>
            </a:r>
            <a:endParaRPr lang="en-IN" sz="1400" dirty="0">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1800" u="none" strike="noStrike" dirty="0">
                <a:effectLst/>
                <a:latin typeface="Times New Roman" panose="02020603050405020304" pitchFamily="18" charset="0"/>
                <a:ea typeface="Calibri" panose="020F0502020204030204" pitchFamily="34" charset="0"/>
                <a:cs typeface="Mangal" panose="02040503050203030202" pitchFamily="18" charset="0"/>
              </a:rPr>
              <a:t>IBA has called upon the Hon’ble Health Minister to remove the persons/bureaucrats, members of the Task Force etc. from any decision-making process related with remedies and solutions regarding Covid-19 pandemic, who are directly or indirectly connected with any entity, NGO or Board that receives funds from Bill &amp; Melinda Gates Foundation, Rockefeller Foundation, PATH, PHFI, where sole agenda is to reap profits for the vaccine manufacturers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36071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3D306D9-BEA5-44BB-867A-FA050097CBF6}"/>
              </a:ext>
            </a:extLst>
          </p:cNvPr>
          <p:cNvSpPr txBox="1"/>
          <p:nvPr/>
        </p:nvSpPr>
        <p:spPr>
          <a:xfrm>
            <a:off x="587141" y="365760"/>
            <a:ext cx="11165305" cy="5290359"/>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q"/>
            </a:pP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Issue immediate direction as per law laid down by the Constitution Bench of Hon’ble Supreme Court in the case of </a:t>
            </a:r>
            <a:r>
              <a:rPr lang="en-US" sz="1800" b="1" u="sng"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Mineral Development Ltd. Vs State (1960) 2 SCR 609,</a:t>
            </a: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there by directing to all authorities not to follow, the illegal, unconstitutional, unscientific and nonsensical circulars and orders based on the recommendations and suggestions regarding vaccination, masks, RT-PCR test etc., issued by these disqualified members;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spcAft>
                <a:spcPts val="1000"/>
              </a:spcAft>
              <a:buFont typeface="Wingdings" panose="05000000000000000000" pitchFamily="2" charset="2"/>
              <a:buChar char="q"/>
            </a:pP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Issue directions for forthwith removal and withdrawal of all the false, misleading and illegal advertisements, caller tunes, Questions and Answers (FAQs) published by the Ministry of Health and Family Welfare on the basis of recommendations given by members who are in the disqualified category as per law laid down by Hon’ble Supreme Court.</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spcAft>
                <a:spcPts val="1000"/>
              </a:spcAft>
              <a:buFont typeface="Wingdings" panose="05000000000000000000" pitchFamily="2" charset="2"/>
              <a:buChar char="q"/>
            </a:pP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Immediate direction to protect the rights of covid cured citizens who are safest person as their immunity is proved to be 13 times better than fully vaccinated people and the citizen who are covid cured or having natural immunity developed due to contract with corona are entitled for relief from covid appropriate behavior before vaccinated people.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82151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FF4D00F-A088-452B-83B5-9774CABD5BE9}"/>
              </a:ext>
            </a:extLst>
          </p:cNvPr>
          <p:cNvSpPr txBox="1"/>
          <p:nvPr/>
        </p:nvSpPr>
        <p:spPr>
          <a:xfrm>
            <a:off x="510138" y="438515"/>
            <a:ext cx="11011302" cy="5746894"/>
          </a:xfrm>
          <a:prstGeom prst="rect">
            <a:avLst/>
          </a:prstGeom>
          <a:noFill/>
        </p:spPr>
        <p:txBody>
          <a:bodyPr wrap="square">
            <a:spAutoFit/>
          </a:bodyPr>
          <a:lstStyle/>
          <a:p>
            <a:pPr marL="285750" indent="-285750" algn="just">
              <a:lnSpc>
                <a:spcPct val="150000"/>
              </a:lnSpc>
              <a:spcAft>
                <a:spcPts val="1000"/>
              </a:spcAft>
              <a:buFont typeface="Wingdings" panose="05000000000000000000" pitchFamily="2" charset="2"/>
              <a:buChar char="q"/>
            </a:pP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Issue directions for enquiry and then issue specific directions to all the authorities to not to allow to take part in any of the meetings or decision making process the following persons who are in the category of disqualified: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indent="457200" algn="just">
              <a:lnSpc>
                <a:spcPct val="150000"/>
              </a:lnSpc>
              <a:spcAft>
                <a:spcPts val="1000"/>
              </a:spcAft>
            </a:pP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t>
            </a:r>
            <a:r>
              <a:rPr lang="en-US" sz="1800" b="1" dirty="0" err="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a:t>
            </a: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Prof. K. </a:t>
            </a:r>
            <a:r>
              <a:rPr lang="en-US" sz="1800" dirty="0" err="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Shrinath</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Reddy,</a:t>
            </a: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1000"/>
              </a:spcAft>
            </a:pP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(ii) </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Dr. Cherry Gagandeep Kang,</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1000"/>
              </a:spcAft>
            </a:pP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(iii)</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Dr. Balram Bhargava,</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1000"/>
              </a:spcAft>
            </a:pP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(iv) </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Shri. V.K. Paul,</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1000"/>
              </a:spcAft>
            </a:pP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(v) </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Dr. Soumya Swaminathan</a:t>
            </a: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1000"/>
              </a:spcAft>
            </a:pP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(vi) </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Dr. Randeep </a:t>
            </a:r>
            <a:r>
              <a:rPr lang="en-US" sz="1800" dirty="0" err="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Guleria</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1000"/>
              </a:spcAft>
            </a:pP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(vii) </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Dr. K. Vijay </a:t>
            </a:r>
            <a:r>
              <a:rPr lang="en-US" sz="1800" dirty="0" err="1">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Raghvan</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(viii) </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Dr. N.K. Arora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and others as mentioning in para 14 of this notice</a:t>
            </a:r>
            <a:r>
              <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21377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929CC2E-EFA4-4ABD-861B-EF65F1A38DB1}"/>
              </a:ext>
            </a:extLst>
          </p:cNvPr>
          <p:cNvSpPr txBox="1"/>
          <p:nvPr/>
        </p:nvSpPr>
        <p:spPr>
          <a:xfrm>
            <a:off x="444500" y="6685"/>
            <a:ext cx="11163300" cy="5746894"/>
          </a:xfrm>
          <a:prstGeom prst="rect">
            <a:avLst/>
          </a:prstGeom>
          <a:noFill/>
        </p:spPr>
        <p:txBody>
          <a:bodyPr wrap="square">
            <a:spAutoFit/>
          </a:bodyPr>
          <a:lstStyle/>
          <a:p>
            <a:pPr algn="just">
              <a:lnSpc>
                <a:spcPct val="150000"/>
              </a:lnSpc>
              <a:spcBef>
                <a:spcPts val="1200"/>
              </a:spcBef>
              <a:spcAft>
                <a:spcPts val="1000"/>
              </a:spcAft>
            </a:pPr>
            <a:endParaRPr lang="en-US" sz="1800" b="1"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50000"/>
              </a:lnSpc>
              <a:spcBef>
                <a:spcPts val="1200"/>
              </a:spcBef>
              <a:spcAft>
                <a:spcPts val="1000"/>
              </a:spcAft>
              <a:buFont typeface="Wingdings" panose="05000000000000000000" pitchFamily="2" charset="2"/>
              <a:buChar char="q"/>
            </a:pP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Direction to prohibit the members of ICMR, PATH, PHFI, Bill Gates etc., who were found prima facie guilty by the Parliamentary committee in 72</a:t>
            </a:r>
            <a:r>
              <a:rPr lang="en-US" sz="1800" baseline="300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nd</a:t>
            </a: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Report and based on the evidences given in this notice from participating in any board or body dealing with the corona management.</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spcBef>
                <a:spcPts val="1200"/>
              </a:spcBef>
              <a:spcAft>
                <a:spcPts val="1000"/>
              </a:spcAft>
              <a:buFont typeface="Wingdings" panose="05000000000000000000" pitchFamily="2" charset="2"/>
              <a:buChar char="q"/>
            </a:pP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Direct prosecution u/s 51(b) of Disaster Management Act, 2005 against all the entities and all the persons who are directly or indirectly forcing the people to take vaccines or restricting their entries on the ground of non-vaccination.</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spcBef>
                <a:spcPts val="1200"/>
              </a:spcBef>
              <a:spcAft>
                <a:spcPts val="1000"/>
              </a:spcAft>
              <a:buFont typeface="Wingdings" panose="05000000000000000000" pitchFamily="2" charset="2"/>
              <a:buChar char="q"/>
            </a:pPr>
            <a:r>
              <a:rPr lang="en-US" sz="18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Directions to authorities to not to publish misleading advertisements, slogans and publish correct facts that vaccines are not completely safe but many have side effects and vaccines are not the solution or there is no guarantee that citizens will not get corona and the person taking vaccine may die due to corona.</a:t>
            </a:r>
          </a:p>
          <a:p>
            <a:pPr marL="285750" indent="-285750" algn="just">
              <a:lnSpc>
                <a:spcPct val="150000"/>
              </a:lnSpc>
              <a:spcBef>
                <a:spcPts val="1200"/>
              </a:spcBef>
              <a:spcAft>
                <a:spcPts val="1000"/>
              </a:spcAft>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rPr>
              <a:t>Directions to authorities to issue circulars to all State Governments and Central Government entities to not to conduct RTPCR</a:t>
            </a:r>
            <a:r>
              <a:rPr lang="en-US" sz="1800" dirty="0">
                <a:solidFill>
                  <a:srgbClr val="222222"/>
                </a:solidFill>
                <a:effectLst/>
                <a:latin typeface="Times New Roman" panose="02020603050405020304" pitchFamily="18" charset="0"/>
                <a:ea typeface="Times New Roman" panose="02020603050405020304" pitchFamily="18" charset="0"/>
              </a:rPr>
              <a:t>/RAT</a:t>
            </a:r>
            <a:r>
              <a:rPr lang="en-US" sz="1800" dirty="0">
                <a:effectLst/>
                <a:latin typeface="Times New Roman" panose="02020603050405020304" pitchFamily="18" charset="0"/>
                <a:ea typeface="Calibri" panose="020F0502020204030204" pitchFamily="34" charset="0"/>
              </a:rPr>
              <a:t> Test of asymptotic and healthy persons.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37036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D7BE44A-7F0D-4E85-B5AC-6B698EA9DF4F}"/>
              </a:ext>
            </a:extLst>
          </p:cNvPr>
          <p:cNvSpPr txBox="1"/>
          <p:nvPr/>
        </p:nvSpPr>
        <p:spPr>
          <a:xfrm>
            <a:off x="419100" y="-526794"/>
            <a:ext cx="11137900" cy="7536935"/>
          </a:xfrm>
          <a:prstGeom prst="rect">
            <a:avLst/>
          </a:prstGeom>
          <a:noFill/>
        </p:spPr>
        <p:txBody>
          <a:bodyPr wrap="square">
            <a:spAutoFit/>
          </a:bodyPr>
          <a:lstStyle/>
          <a:p>
            <a:pPr algn="just">
              <a:lnSpc>
                <a:spcPct val="150000"/>
              </a:lnSpc>
              <a:spcAft>
                <a:spcPts val="1000"/>
              </a:spcAft>
            </a:pPr>
            <a:endParaRPr lang="en-US" b="1" dirty="0">
              <a:solidFill>
                <a:srgbClr val="222222"/>
              </a:solidFill>
              <a:latin typeface="Times New Roman" panose="02020603050405020304" pitchFamily="18" charset="0"/>
              <a:ea typeface="Times New Roman" panose="02020603050405020304" pitchFamily="18" charset="0"/>
              <a:cs typeface="Mangal" panose="02040503050203030202" pitchFamily="18" charset="0"/>
            </a:endParaRPr>
          </a:p>
          <a:p>
            <a:pPr marL="285750" indent="-285750" algn="just">
              <a:lnSpc>
                <a:spcPct val="150000"/>
              </a:lnSpc>
              <a:spcAft>
                <a:spcPts val="800"/>
              </a:spcAft>
              <a:buFont typeface="Wingdings" panose="05000000000000000000" pitchFamily="2" charset="2"/>
              <a:buChar char="q"/>
            </a:pPr>
            <a:endParaRPr lang="en-US" sz="1800" dirty="0">
              <a:effectLst/>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50000"/>
              </a:lnSpc>
              <a:spcAft>
                <a:spcPts val="800"/>
              </a:spcAft>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cs typeface="Mangal" panose="02040503050203030202" pitchFamily="18" charset="0"/>
              </a:rPr>
              <a:t>Direction to authorities to not to draw any conclusions or not to take any policy decisions of lockdown or quarantine on the basis of RTPCR/RAT Test and only use the Gold Standard test of </a:t>
            </a:r>
            <a:r>
              <a:rPr lang="en-US" sz="1800" b="1" dirty="0">
                <a:effectLst/>
                <a:latin typeface="Times New Roman" panose="02020603050405020304" pitchFamily="18" charset="0"/>
                <a:ea typeface="Calibri" panose="020F0502020204030204" pitchFamily="34" charset="0"/>
                <a:cs typeface="Mangal" panose="02040503050203030202" pitchFamily="18" charset="0"/>
              </a:rPr>
              <a:t>‘Virus Culture’ </a:t>
            </a:r>
            <a:r>
              <a:rPr lang="en-US" sz="1800" dirty="0">
                <a:effectLst/>
                <a:latin typeface="Times New Roman" panose="02020603050405020304" pitchFamily="18" charset="0"/>
                <a:ea typeface="Calibri" panose="020F0502020204030204" pitchFamily="34" charset="0"/>
                <a:cs typeface="Mangal" panose="02040503050203030202" pitchFamily="18" charset="0"/>
              </a:rPr>
              <a:t>for taking any policy decisions or recommendations etc.</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spcAft>
                <a:spcPts val="800"/>
              </a:spcAft>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cs typeface="Mangal" panose="02040503050203030202" pitchFamily="18" charset="0"/>
              </a:rPr>
              <a:t>Give directions to all authorities to issue circulars, advertisements et. al to make public aware that:</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sz="1800" b="1" dirty="0">
                <a:effectLst/>
                <a:latin typeface="Times New Roman" panose="02020603050405020304" pitchFamily="18" charset="0"/>
                <a:ea typeface="Calibri" panose="020F0502020204030204" pitchFamily="34" charset="0"/>
                <a:cs typeface="Mangal" panose="02040503050203030202" pitchFamily="18" charset="0"/>
              </a:rPr>
              <a:t>(a)	</a:t>
            </a:r>
            <a:r>
              <a:rPr lang="en-US" sz="1800" dirty="0">
                <a:effectLst/>
                <a:latin typeface="Times New Roman" panose="02020603050405020304" pitchFamily="18" charset="0"/>
                <a:ea typeface="Calibri" panose="020F0502020204030204" pitchFamily="34" charset="0"/>
                <a:cs typeface="Mangal" panose="02040503050203030202" pitchFamily="18" charset="0"/>
              </a:rPr>
              <a:t>Natural immunity caused due to Contract with Covid-19 is more than 13 times better than a fully vaccinated person and such people are most safest persons. They will not get corona again and they cannot spread infection.</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lvl="0" algn="just">
              <a:lnSpc>
                <a:spcPct val="150000"/>
              </a:lnSpc>
              <a:spcAft>
                <a:spcPts val="800"/>
              </a:spcAft>
              <a:tabLst>
                <a:tab pos="457200" algn="l"/>
              </a:tabLst>
            </a:pPr>
            <a:r>
              <a:rPr lang="en-US" sz="1800" b="1" dirty="0">
                <a:effectLst/>
                <a:latin typeface="Times New Roman" panose="02020603050405020304" pitchFamily="18" charset="0"/>
                <a:ea typeface="Calibri" panose="020F0502020204030204" pitchFamily="34" charset="0"/>
                <a:cs typeface="Mangal" panose="02040503050203030202" pitchFamily="18" charset="0"/>
              </a:rPr>
              <a:t>(b)   </a:t>
            </a:r>
            <a:r>
              <a:rPr lang="en-US" sz="1800" dirty="0">
                <a:effectLst/>
                <a:latin typeface="Times New Roman" panose="02020603050405020304" pitchFamily="18" charset="0"/>
                <a:ea typeface="Calibri" panose="020F0502020204030204" pitchFamily="34" charset="0"/>
                <a:cs typeface="Mangal" panose="02040503050203030202" pitchFamily="18" charset="0"/>
              </a:rPr>
              <a:t>Wearing mask is voluntary and there is no scientific proof that masks can prevent infection. And the healthy or asymptomatic people need not to wear mask. Also publish the scientific studies regarding damage caused to the lungs and also other side effects of wearing masks.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spcAft>
                <a:spcPts val="800"/>
              </a:spcAft>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cs typeface="Mangal" panose="02040503050203030202" pitchFamily="18" charset="0"/>
              </a:rPr>
              <a:t>Give wide publicity &amp; proper support to the following result oriented remedies and treatments which are having far more efficacy than vaccines and not having no side effects with zero deaths as compared with many side effects and deaths due to vaccines:-</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1000"/>
              </a:spcAft>
            </a:pPr>
            <a:endParaRPr lang="en-US" sz="1800" b="1"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3407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72C8C1E-D651-4F41-A94F-00F1E0AC7C93}"/>
              </a:ext>
            </a:extLst>
          </p:cNvPr>
          <p:cNvSpPr txBox="1"/>
          <p:nvPr/>
        </p:nvSpPr>
        <p:spPr>
          <a:xfrm>
            <a:off x="495300" y="537599"/>
            <a:ext cx="11112500" cy="4761816"/>
          </a:xfrm>
          <a:prstGeom prst="rect">
            <a:avLst/>
          </a:prstGeom>
          <a:noFill/>
        </p:spPr>
        <p:txBody>
          <a:bodyPr wrap="square">
            <a:spAutoFit/>
          </a:bodyPr>
          <a:lstStyle/>
          <a:p>
            <a:pPr marL="914400" indent="-457200" algn="just">
              <a:lnSpc>
                <a:spcPct val="150000"/>
              </a:lnSpc>
              <a:spcAft>
                <a:spcPts val="800"/>
              </a:spcAft>
            </a:pPr>
            <a:endParaRPr lang="en-US" sz="1800" b="1"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endParaRPr>
          </a:p>
          <a:p>
            <a:pPr marL="914400" indent="-457200" algn="just">
              <a:lnSpc>
                <a:spcPct val="150000"/>
              </a:lnSpc>
              <a:spcAft>
                <a:spcPts val="800"/>
              </a:spcAft>
            </a:pPr>
            <a:r>
              <a:rPr lang="en-US" sz="1800" b="1"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rPr>
              <a:t>(</a:t>
            </a:r>
            <a:r>
              <a:rPr lang="en-US" sz="1800" b="1" dirty="0" err="1">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rPr>
              <a:t>i</a:t>
            </a:r>
            <a:r>
              <a:rPr lang="en-US" sz="1800" b="1"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rPr>
              <a:t>)</a:t>
            </a:r>
            <a:r>
              <a:rPr lang="en-US" sz="1800"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rPr>
              <a:t> 	Naturopathy’s - Three step Fluid Diet as formulated by Dr. </a:t>
            </a:r>
            <a:r>
              <a:rPr lang="en-US" sz="1800" dirty="0" err="1">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rPr>
              <a:t>Biswaroop</a:t>
            </a:r>
            <a:r>
              <a:rPr lang="en-US" sz="1800"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rPr>
              <a:t> Roy Choudhary and verified by National Institute of Naturopathy, Pune.</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marL="914400" indent="-457200" algn="just">
              <a:lnSpc>
                <a:spcPct val="150000"/>
              </a:lnSpc>
              <a:spcAft>
                <a:spcPts val="800"/>
              </a:spcAft>
            </a:pPr>
            <a:r>
              <a:rPr lang="en-US" sz="1800" b="1"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rPr>
              <a:t>(ii)</a:t>
            </a:r>
            <a:r>
              <a:rPr lang="en-US" sz="1800"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rPr>
              <a:t>	 Anandia’s Ayurvedic ‘K’ medicine as verified &amp; approved by the State Government of Andhra Pradesh and confirmed by the Hon’ble Andhra Pradesh High Court.</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marL="914400" indent="-457200" algn="just">
              <a:lnSpc>
                <a:spcPct val="150000"/>
              </a:lnSpc>
              <a:spcAft>
                <a:spcPts val="1000"/>
              </a:spcAft>
            </a:pPr>
            <a:r>
              <a:rPr lang="en-US" sz="1800" b="1"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rPr>
              <a:t>(iii)	</a:t>
            </a:r>
            <a:r>
              <a:rPr lang="en-US" sz="1800"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rPr>
              <a:t>Ayurvedic &amp; yoga treatment as suggested by Baba Ramdev.</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gn="just">
              <a:lnSpc>
                <a:spcPct val="150000"/>
              </a:lnSpc>
              <a:spcAft>
                <a:spcPts val="1000"/>
              </a:spcAft>
              <a:buFont typeface="Wingdings" panose="05000000000000000000" pitchFamily="2" charset="2"/>
              <a:buChar char="q"/>
            </a:pPr>
            <a:r>
              <a:rPr lang="en-US" sz="1800"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rPr>
              <a:t>Directions for forthwith stopping any marketing agenda, comments, advertisements regarding vaccination of Children as there is no need for vaccinating children, but marketing division of pharma companies are is trying to mislead the people at large.</a:t>
            </a:r>
            <a:endParaRPr lang="en-IN" sz="1400" dirty="0">
              <a:solidFill>
                <a:srgbClr val="222222"/>
              </a:solidFill>
              <a:latin typeface="Calibri" panose="020F0502020204030204" pitchFamily="34" charset="0"/>
              <a:ea typeface="Times New Roman" panose="02020603050405020304" pitchFamily="18" charset="0"/>
              <a:cs typeface="Mangal" panose="02040503050203030202" pitchFamily="18" charset="0"/>
            </a:endParaRPr>
          </a:p>
          <a:p>
            <a:pPr algn="just">
              <a:lnSpc>
                <a:spcPct val="150000"/>
              </a:lnSpc>
              <a:spcAft>
                <a:spcPts val="1000"/>
              </a:spcAft>
            </a:pPr>
            <a:endParaRPr lang="en-US" sz="1800" dirty="0">
              <a:solidFill>
                <a:srgbClr val="222222"/>
              </a:solidFill>
              <a:effectLst/>
              <a:latin typeface="Times New Roman" panose="02020603050405020304" pitchFamily="18"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75752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682F051-95F5-4CA0-9A6A-39E1A55AE197}"/>
              </a:ext>
            </a:extLst>
          </p:cNvPr>
          <p:cNvSpPr txBox="1"/>
          <p:nvPr/>
        </p:nvSpPr>
        <p:spPr>
          <a:xfrm>
            <a:off x="342900" y="-606676"/>
            <a:ext cx="11506200" cy="6814622"/>
          </a:xfrm>
          <a:prstGeom prst="rect">
            <a:avLst/>
          </a:prstGeom>
          <a:noFill/>
        </p:spPr>
        <p:txBody>
          <a:bodyPr wrap="square">
            <a:spAutoFit/>
          </a:bodyPr>
          <a:lstStyle/>
          <a:p>
            <a:pPr algn="just">
              <a:lnSpc>
                <a:spcPct val="150000"/>
              </a:lnSpc>
              <a:spcAft>
                <a:spcPts val="800"/>
              </a:spcAft>
            </a:pPr>
            <a:endParaRPr lang="en-US" sz="1800" dirty="0">
              <a:effectLst/>
              <a:latin typeface="Times New Roman" panose="02020603050405020304"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US" b="1" dirty="0">
              <a:solidFill>
                <a:srgbClr val="C00000"/>
              </a:solidFill>
              <a:latin typeface="Times New Roman" panose="02020603050405020304"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b="1" dirty="0">
                <a:solidFill>
                  <a:schemeClr val="tx2">
                    <a:lumMod val="75000"/>
                  </a:schemeClr>
                </a:solidFill>
                <a:effectLst/>
                <a:latin typeface="Times New Roman" panose="02020603050405020304" pitchFamily="18" charset="0"/>
                <a:ea typeface="Calibri" panose="020F0502020204030204" pitchFamily="34" charset="0"/>
                <a:cs typeface="Mangal" panose="02040503050203030202" pitchFamily="18" charset="0"/>
              </a:rPr>
              <a:t>6. (A) DOCTORS FOR TRUTH (MORE THAN 100 DOCTORS) AND MORE THAN 1000 MEMBERS OF CIVIL SOCIETY HAVE WRITTEN A LETTER TO HON’BLE PRIME MINISTER OF INDIA ON OCTOBER 7, 2021 REQUESTING NOT TO PROCEED WITH CHILDREN’S VACCINATION</a:t>
            </a:r>
            <a:endParaRPr lang="en-IN" b="1" dirty="0">
              <a:solidFill>
                <a:schemeClr val="tx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800"/>
              </a:spcAft>
            </a:pPr>
            <a:r>
              <a:rPr lang="en-US" b="1" dirty="0">
                <a:solidFill>
                  <a:schemeClr val="tx2">
                    <a:lumMod val="75000"/>
                  </a:schemeClr>
                </a:solidFill>
                <a:effectLst/>
                <a:latin typeface="Times New Roman" panose="02020603050405020304" pitchFamily="18" charset="0"/>
                <a:ea typeface="Calibri" panose="020F0502020204030204" pitchFamily="34" charset="0"/>
                <a:cs typeface="Mangal" panose="02040503050203030202" pitchFamily="18" charset="0"/>
              </a:rPr>
              <a:t>(B) INDIAN BAR ASSOCIATION HAD SENT ITS LETTER OF REPRESENTATION ON OCTOBER 8, 2021 ASKING FOR CBI INVESTIGATION AND PROSECUTION OF CERTAIN PERSONS FOR THEIR MISUSE AND FARUD ON POWER IN:</a:t>
            </a:r>
            <a:endParaRPr lang="en-IN" dirty="0">
              <a:solidFill>
                <a:schemeClr val="tx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p>
            <a:pPr lvl="0">
              <a:lnSpc>
                <a:spcPct val="150000"/>
              </a:lnSpc>
            </a:pPr>
            <a:r>
              <a:rPr lang="en-US" sz="1800" b="1" dirty="0">
                <a:effectLst/>
                <a:latin typeface="Times New Roman" panose="02020603050405020304" pitchFamily="18" charset="0"/>
                <a:ea typeface="Calibri" panose="020F0502020204030204" pitchFamily="34" charset="0"/>
                <a:cs typeface="Mangal" panose="02040503050203030202" pitchFamily="18" charset="0"/>
              </a:rPr>
              <a:t>(</a:t>
            </a:r>
            <a:r>
              <a:rPr lang="en-US" sz="1800" b="1" dirty="0" err="1">
                <a:effectLst/>
                <a:latin typeface="Times New Roman" panose="02020603050405020304" pitchFamily="18" charset="0"/>
                <a:ea typeface="Calibri" panose="020F0502020204030204" pitchFamily="34" charset="0"/>
                <a:cs typeface="Mangal" panose="02040503050203030202" pitchFamily="18" charset="0"/>
              </a:rPr>
              <a:t>i</a:t>
            </a:r>
            <a:r>
              <a:rPr lang="en-US" sz="1800" b="1" dirty="0">
                <a:effectLst/>
                <a:latin typeface="Times New Roman" panose="02020603050405020304" pitchFamily="18" charset="0"/>
                <a:ea typeface="Calibri" panose="020F0502020204030204" pitchFamily="34" charset="0"/>
                <a:cs typeface="Mangal" panose="02040503050203030202" pitchFamily="18" charset="0"/>
              </a:rPr>
              <a:t>) </a:t>
            </a:r>
            <a:r>
              <a:rPr lang="en-US" sz="1800" dirty="0">
                <a:effectLst/>
                <a:latin typeface="Times New Roman" panose="02020603050405020304" pitchFamily="18" charset="0"/>
                <a:ea typeface="Calibri" panose="020F0502020204030204" pitchFamily="34" charset="0"/>
                <a:cs typeface="Mangal" panose="02040503050203030202" pitchFamily="18" charset="0"/>
              </a:rPr>
              <a:t>Giving Emergency Use Authorization for Children’s Vaccines, when there is no emergency as there is no serious threat to children;</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50000"/>
              </a:lnSpc>
              <a:spcAft>
                <a:spcPts val="800"/>
              </a:spcAft>
            </a:pPr>
            <a:r>
              <a:rPr lang="en-US" sz="1800" b="1" dirty="0">
                <a:effectLst/>
                <a:latin typeface="Times New Roman" panose="02020603050405020304" pitchFamily="18" charset="0"/>
                <a:ea typeface="Calibri" panose="020F0502020204030204" pitchFamily="34" charset="0"/>
                <a:cs typeface="Mangal" panose="02040503050203030202" pitchFamily="18" charset="0"/>
              </a:rPr>
              <a:t>(ii) </a:t>
            </a:r>
            <a:r>
              <a:rPr lang="en-US" sz="1800" dirty="0">
                <a:effectLst/>
                <a:latin typeface="Times New Roman" panose="02020603050405020304" pitchFamily="18" charset="0"/>
                <a:ea typeface="Calibri" panose="020F0502020204030204" pitchFamily="34" charset="0"/>
                <a:cs typeface="Mangal" panose="02040503050203030202" pitchFamily="18" charset="0"/>
              </a:rPr>
              <a:t>Running false narratives and conspiracy theories to create fear in the mind of parents, children and teachers about Covid-19, when children are most safe and not having any serious risk from infection from SARS-CoV-2. Page 2 of 18 2.</a:t>
            </a:r>
          </a:p>
          <a:p>
            <a:pPr>
              <a:lnSpc>
                <a:spcPct val="150000"/>
              </a:lnSpc>
              <a:spcAft>
                <a:spcPts val="800"/>
              </a:spcAft>
            </a:pPr>
            <a:r>
              <a:rPr lang="en-US" sz="1800" b="1" dirty="0">
                <a:effectLst/>
                <a:latin typeface="Times New Roman" panose="02020603050405020304" pitchFamily="18" charset="0"/>
                <a:ea typeface="Calibri" panose="020F0502020204030204" pitchFamily="34" charset="0"/>
                <a:cs typeface="Mangal" panose="02040503050203030202" pitchFamily="18" charset="0"/>
              </a:rPr>
              <a:t>(iii) </a:t>
            </a:r>
            <a:r>
              <a:rPr lang="en-US" sz="1800" dirty="0">
                <a:effectLst/>
                <a:latin typeface="Times New Roman" panose="02020603050405020304" pitchFamily="18" charset="0"/>
                <a:ea typeface="Calibri" panose="020F0502020204030204" pitchFamily="34" charset="0"/>
                <a:cs typeface="Mangal" panose="02040503050203030202" pitchFamily="18" charset="0"/>
              </a:rPr>
              <a:t>Immediately directing investigation about corruption being done to give undeserving advantage of around Rs. 80,000 Crores to children’s Vaccine manufacturers. </a:t>
            </a:r>
            <a:endParaRPr lang="en-IN" sz="1800" dirty="0">
              <a:effectLst/>
              <a:latin typeface="Calibri" panose="020F0502020204030204" pitchFamily="34" charset="0"/>
              <a:ea typeface="Calibri" panose="020F0502020204030204" pitchFamily="34" charset="0"/>
              <a:cs typeface="Mangal" panose="02040503050203030202" pitchFamily="18" charset="0"/>
            </a:endParaRPr>
          </a:p>
          <a:p>
            <a:pPr lvl="0">
              <a:lnSpc>
                <a:spcPct val="150000"/>
              </a:lnSpc>
              <a:spcAft>
                <a:spcPts val="800"/>
              </a:spcAft>
            </a:pP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28610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7DBF73-04DA-45E6-9740-CB9F3900BC8B}"/>
              </a:ext>
            </a:extLst>
          </p:cNvPr>
          <p:cNvSpPr txBox="1"/>
          <p:nvPr/>
        </p:nvSpPr>
        <p:spPr>
          <a:xfrm>
            <a:off x="413886" y="1432716"/>
            <a:ext cx="10982426" cy="2222660"/>
          </a:xfrm>
          <a:prstGeom prst="rect">
            <a:avLst/>
          </a:prstGeom>
          <a:noFill/>
        </p:spPr>
        <p:txBody>
          <a:bodyPr wrap="square">
            <a:spAutoFit/>
          </a:bodyPr>
          <a:lstStyle/>
          <a:p>
            <a:pPr lvl="0" algn="just">
              <a:lnSpc>
                <a:spcPct val="150000"/>
              </a:lnSpc>
            </a:pPr>
            <a:r>
              <a:rPr lang="en-US" sz="1800" b="1" dirty="0">
                <a:effectLst/>
                <a:latin typeface="Times New Roman" panose="02020603050405020304" pitchFamily="18" charset="0"/>
                <a:ea typeface="Calibri" panose="020F0502020204030204" pitchFamily="34" charset="0"/>
                <a:cs typeface="Mangal" panose="02040503050203030202" pitchFamily="18" charset="0"/>
              </a:rPr>
              <a:t>(iv) </a:t>
            </a:r>
            <a:r>
              <a:rPr lang="en-US" sz="1800" dirty="0">
                <a:effectLst/>
                <a:latin typeface="Times New Roman" panose="02020603050405020304" pitchFamily="18" charset="0"/>
                <a:ea typeface="Calibri" panose="020F0502020204030204" pitchFamily="34" charset="0"/>
                <a:cs typeface="Mangal" panose="02040503050203030202" pitchFamily="18" charset="0"/>
              </a:rPr>
              <a:t>Immediate direction for stopping any process for including children’s corona vaccines in National Immunization Programme.</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pPr>
            <a:r>
              <a:rPr lang="en-US" sz="1800" dirty="0">
                <a:effectLst/>
                <a:latin typeface="Times New Roman" panose="02020603050405020304" pitchFamily="18" charset="0"/>
                <a:ea typeface="Calibri" panose="020F0502020204030204" pitchFamily="34" charset="0"/>
                <a:cs typeface="Mangal" panose="02040503050203030202" pitchFamily="18" charset="0"/>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Mangal" panose="02040503050203030202" pitchFamily="18" charset="0"/>
              </a:rPr>
              <a:t>Please access the IBA’s Letter of Representation on link below:</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800"/>
              </a:spcAft>
            </a:pPr>
            <a:r>
              <a:rPr lang="en-US" sz="1800" u="sng" dirty="0">
                <a:effectLst/>
                <a:latin typeface="Times New Roman" panose="02020603050405020304" pitchFamily="18" charset="0"/>
                <a:ea typeface="Calibri" panose="020F0502020204030204" pitchFamily="34" charset="0"/>
                <a:cs typeface="Mangal" panose="02040503050203030202" pitchFamily="18" charset="0"/>
                <a:hlinkClick r:id="rId2">
                  <a:extLst>
                    <a:ext uri="{A12FA001-AC4F-418D-AE19-62706E023703}">
                      <ahyp:hlinkClr xmlns:ahyp="http://schemas.microsoft.com/office/drawing/2018/hyperlinkcolor" xmlns="" val="tx"/>
                    </a:ext>
                  </a:extLst>
                </a:hlinkClick>
              </a:rPr>
              <a:t>https://indianbarassociation.in/wp-content/uploads/2021/10/IBA-LETTER-TO-PM-08.10.2021-1.pdf</a:t>
            </a:r>
            <a:r>
              <a:rPr lang="en-US" sz="1400" dirty="0">
                <a:latin typeface="Times New Roman" panose="02020603050405020304" pitchFamily="18" charset="0"/>
                <a:ea typeface="Calibri" panose="020F0502020204030204" pitchFamily="34" charset="0"/>
                <a:cs typeface="Mangal" panose="02040503050203030202" pitchFamily="18" charset="0"/>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4" name="TextBox 3">
            <a:extLst>
              <a:ext uri="{FF2B5EF4-FFF2-40B4-BE49-F238E27FC236}">
                <a16:creationId xmlns:a16="http://schemas.microsoft.com/office/drawing/2014/main" xmlns="" id="{9444FA28-C734-4B44-8ED7-FA838EE78BA4}"/>
              </a:ext>
            </a:extLst>
          </p:cNvPr>
          <p:cNvSpPr txBox="1"/>
          <p:nvPr/>
        </p:nvSpPr>
        <p:spPr>
          <a:xfrm>
            <a:off x="693019" y="4557513"/>
            <a:ext cx="8501629" cy="468077"/>
          </a:xfrm>
          <a:prstGeom prst="rect">
            <a:avLst/>
          </a:prstGeom>
          <a:noFill/>
        </p:spPr>
        <p:txBody>
          <a:bodyPr wrap="square">
            <a:spAutoFit/>
          </a:bodyPr>
          <a:lstStyle/>
          <a:p>
            <a:pPr>
              <a:lnSpc>
                <a:spcPct val="107000"/>
              </a:lnSpc>
              <a:spcAft>
                <a:spcPts val="800"/>
              </a:spcAft>
            </a:pPr>
            <a:r>
              <a:rPr lang="en-IN" sz="2400" dirty="0">
                <a:solidFill>
                  <a:srgbClr val="C00000"/>
                </a:solidFill>
                <a:effectLst/>
                <a:latin typeface="Times New Roman" panose="02020603050405020304" pitchFamily="18" charset="0"/>
                <a:ea typeface="Calibri" panose="020F0502020204030204" pitchFamily="34" charset="0"/>
                <a:cs typeface="Mangal" panose="02040503050203030202" pitchFamily="18" charset="0"/>
              </a:rPr>
              <a:t>POSITIVE DEVELOPMENTS AFTER THIS LETTER</a:t>
            </a:r>
            <a:endParaRPr lang="en-IN" sz="2400" dirty="0">
              <a:solidFill>
                <a:srgbClr val="C00000"/>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5" name="Arrow: Right 4">
            <a:extLst>
              <a:ext uri="{FF2B5EF4-FFF2-40B4-BE49-F238E27FC236}">
                <a16:creationId xmlns:a16="http://schemas.microsoft.com/office/drawing/2014/main" xmlns="" id="{373183FE-449C-47E2-B1BB-1CFCA78BE6BC}"/>
              </a:ext>
            </a:extLst>
          </p:cNvPr>
          <p:cNvSpPr/>
          <p:nvPr/>
        </p:nvSpPr>
        <p:spPr>
          <a:xfrm>
            <a:off x="7857605" y="4512419"/>
            <a:ext cx="1557555" cy="593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45221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06994A9-CC4C-458D-95F8-F3298895EEB7}"/>
              </a:ext>
            </a:extLst>
          </p:cNvPr>
          <p:cNvSpPr txBox="1"/>
          <p:nvPr/>
        </p:nvSpPr>
        <p:spPr>
          <a:xfrm>
            <a:off x="86498" y="156678"/>
            <a:ext cx="11411236" cy="1799660"/>
          </a:xfrm>
          <a:prstGeom prst="rect">
            <a:avLst/>
          </a:prstGeom>
          <a:noFill/>
        </p:spPr>
        <p:txBody>
          <a:bodyPr wrap="square">
            <a:spAutoFit/>
          </a:bodyPr>
          <a:lstStyle/>
          <a:p>
            <a:pPr algn="just">
              <a:lnSpc>
                <a:spcPct val="150000"/>
              </a:lnSpc>
              <a:spcAft>
                <a:spcPts val="800"/>
              </a:spcAft>
            </a:pPr>
            <a:r>
              <a:rPr lang="en-US" sz="2400" b="1" dirty="0">
                <a:solidFill>
                  <a:schemeClr val="tx2">
                    <a:lumMod val="75000"/>
                  </a:schemeClr>
                </a:solidFill>
                <a:latin typeface="Times New Roman" panose="02020603050405020304" pitchFamily="18" charset="0"/>
                <a:ea typeface="Calibri" panose="020F0502020204030204" pitchFamily="34" charset="0"/>
                <a:cs typeface="Mangal" panose="02040503050203030202" pitchFamily="18" charset="0"/>
              </a:rPr>
              <a:t>7</a:t>
            </a:r>
            <a:r>
              <a:rPr lang="en-US" sz="2400" b="1" dirty="0">
                <a:solidFill>
                  <a:schemeClr val="tx2">
                    <a:lumMod val="75000"/>
                  </a:schemeClr>
                </a:solidFill>
                <a:effectLst/>
                <a:latin typeface="Times New Roman" panose="02020603050405020304" pitchFamily="18" charset="0"/>
                <a:ea typeface="Calibri" panose="020F0502020204030204" pitchFamily="34" charset="0"/>
                <a:cs typeface="Mangal" panose="02040503050203030202" pitchFamily="18" charset="0"/>
              </a:rPr>
              <a:t>. GOVERNMENT SHOULD NOT GIVE COVID-19 VACCINES TO HEALTHY CHILDREN UNDER 15.</a:t>
            </a:r>
            <a:endParaRPr lang="en-IN" sz="2400" b="1" dirty="0">
              <a:solidFill>
                <a:schemeClr val="tx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800"/>
              </a:spcAft>
            </a:pP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4" name="Picture 3">
            <a:extLst>
              <a:ext uri="{FF2B5EF4-FFF2-40B4-BE49-F238E27FC236}">
                <a16:creationId xmlns:a16="http://schemas.microsoft.com/office/drawing/2014/main" xmlns="" id="{013714D9-2E20-4186-9CFF-ADCAE8019D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685" y="1312646"/>
            <a:ext cx="8501975" cy="4359430"/>
          </a:xfrm>
          <a:prstGeom prst="rect">
            <a:avLst/>
          </a:prstGeom>
        </p:spPr>
      </p:pic>
      <p:sp>
        <p:nvSpPr>
          <p:cNvPr id="6" name="TextBox 5">
            <a:extLst>
              <a:ext uri="{FF2B5EF4-FFF2-40B4-BE49-F238E27FC236}">
                <a16:creationId xmlns:a16="http://schemas.microsoft.com/office/drawing/2014/main" xmlns="" id="{42FA1F4D-0BA1-4787-9927-F5AF2E1DA5BE}"/>
              </a:ext>
            </a:extLst>
          </p:cNvPr>
          <p:cNvSpPr txBox="1"/>
          <p:nvPr/>
        </p:nvSpPr>
        <p:spPr>
          <a:xfrm>
            <a:off x="904459" y="5672076"/>
            <a:ext cx="9581323" cy="380938"/>
          </a:xfrm>
          <a:prstGeom prst="rect">
            <a:avLst/>
          </a:prstGeom>
          <a:noFill/>
        </p:spPr>
        <p:txBody>
          <a:bodyPr wrap="square">
            <a:spAutoFit/>
          </a:bodyPr>
          <a:lstStyle/>
          <a:p>
            <a:pPr>
              <a:lnSpc>
                <a:spcPct val="150000"/>
              </a:lnSpc>
              <a:spcAft>
                <a:spcPts val="800"/>
              </a:spcAft>
            </a:pPr>
            <a:r>
              <a:rPr lang="en-US" sz="1400" u="sng">
                <a:effectLst/>
                <a:latin typeface="Times New Roman" panose="02020603050405020304" pitchFamily="18" charset="0"/>
                <a:ea typeface="Calibri" panose="020F0502020204030204" pitchFamily="34" charset="0"/>
                <a:cs typeface="Mangal" panose="02040503050203030202" pitchFamily="18" charset="0"/>
                <a:hlinkClick r:id="rId3">
                  <a:extLst>
                    <a:ext uri="{A12FA001-AC4F-418D-AE19-62706E023703}">
                      <ahyp:hlinkClr xmlns:ahyp="http://schemas.microsoft.com/office/drawing/2018/hyperlinkcolor" xmlns="" val="tx"/>
                    </a:ext>
                  </a:extLst>
                </a:hlinkClick>
              </a:rPr>
              <a:t>https://thewire.in/health/watch-vaccine-healthy-children-under-15-covid-19-karan-thapar-gagandeep-kang-rajeev-jayadevan</a:t>
            </a:r>
            <a:endParaRPr lang="en-IN" sz="11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981953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18B9053-950E-4F6A-8704-B2271C764706}"/>
              </a:ext>
            </a:extLst>
          </p:cNvPr>
          <p:cNvSpPr txBox="1"/>
          <p:nvPr/>
        </p:nvSpPr>
        <p:spPr>
          <a:xfrm>
            <a:off x="408562" y="356106"/>
            <a:ext cx="10475844" cy="830997"/>
          </a:xfrm>
          <a:prstGeom prst="rect">
            <a:avLst/>
          </a:prstGeom>
          <a:noFill/>
        </p:spPr>
        <p:txBody>
          <a:bodyPr wrap="square">
            <a:spAutoFit/>
          </a:bodyPr>
          <a:lstStyle/>
          <a:p>
            <a:r>
              <a:rPr lang="en-US" sz="2400" b="1" dirty="0">
                <a:latin typeface="Times New Roman" panose="02020603050405020304" pitchFamily="18" charset="0"/>
                <a:ea typeface="Times New Roman" panose="02020603050405020304" pitchFamily="18" charset="0"/>
              </a:rPr>
              <a:t>8</a:t>
            </a:r>
            <a:r>
              <a:rPr lang="en-US" sz="2400" b="1" dirty="0">
                <a:effectLst/>
                <a:latin typeface="Times New Roman" panose="02020603050405020304" pitchFamily="18" charset="0"/>
                <a:ea typeface="Times New Roman" panose="02020603050405020304" pitchFamily="18" charset="0"/>
              </a:rPr>
              <a:t>. NOT SURE YET IF HEALTHY KIDS NEED A COVID VACCINE.</a:t>
            </a:r>
            <a:endParaRPr lang="en-IN" sz="2400" b="1" dirty="0">
              <a:effectLst/>
              <a:latin typeface="Times New Roman" panose="02020603050405020304" pitchFamily="18" charset="0"/>
              <a:ea typeface="Times New Roman" panose="02020603050405020304" pitchFamily="18" charset="0"/>
            </a:endParaRPr>
          </a:p>
          <a:p>
            <a:r>
              <a:rPr lang="en-IN" sz="2400" dirty="0">
                <a:effectLst/>
                <a:latin typeface="Times New Roman" panose="02020603050405020304" pitchFamily="18" charset="0"/>
                <a:ea typeface="Times New Roman" panose="02020603050405020304" pitchFamily="18" charset="0"/>
              </a:rPr>
              <a:t> </a:t>
            </a:r>
          </a:p>
        </p:txBody>
      </p:sp>
      <p:sp>
        <p:nvSpPr>
          <p:cNvPr id="5" name="TextBox 4">
            <a:extLst>
              <a:ext uri="{FF2B5EF4-FFF2-40B4-BE49-F238E27FC236}">
                <a16:creationId xmlns:a16="http://schemas.microsoft.com/office/drawing/2014/main" xmlns="" id="{F58D37EC-0887-4E3A-9AF0-0ED0162392B8}"/>
              </a:ext>
            </a:extLst>
          </p:cNvPr>
          <p:cNvSpPr txBox="1"/>
          <p:nvPr/>
        </p:nvSpPr>
        <p:spPr>
          <a:xfrm>
            <a:off x="408562" y="5058076"/>
            <a:ext cx="11031166" cy="878895"/>
          </a:xfrm>
          <a:prstGeom prst="rect">
            <a:avLst/>
          </a:prstGeom>
          <a:noFill/>
        </p:spPr>
        <p:txBody>
          <a:bodyPr wrap="square">
            <a:spAutoFit/>
          </a:bodyPr>
          <a:lstStyle/>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Mangal" panose="02040503050203030202" pitchFamily="18" charset="0"/>
                <a:hlinkClick r:id="rId2">
                  <a:extLst>
                    <a:ext uri="{A12FA001-AC4F-418D-AE19-62706E023703}">
                      <ahyp:hlinkClr xmlns:ahyp="http://schemas.microsoft.com/office/drawing/2018/hyperlinkcolor" xmlns="" val="tx"/>
                    </a:ext>
                  </a:extLst>
                </a:hlinkClick>
              </a:rPr>
              <a:t>https://www.thequint.com/coronavirus/not-sure-yet-if-healthy-kids-need-a-covid-vaccine-dr-kang-on-covaxin-recommendation-for-children</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9" name="Picture 8">
            <a:extLst>
              <a:ext uri="{FF2B5EF4-FFF2-40B4-BE49-F238E27FC236}">
                <a16:creationId xmlns:a16="http://schemas.microsoft.com/office/drawing/2014/main" xmlns="" id="{BD82266A-218B-4923-B768-FB8F9D2FC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8244" y="886929"/>
            <a:ext cx="8308957" cy="646331"/>
          </a:xfrm>
          <a:prstGeom prst="rect">
            <a:avLst/>
          </a:prstGeom>
        </p:spPr>
      </p:pic>
      <p:pic>
        <p:nvPicPr>
          <p:cNvPr id="11" name="Picture 10">
            <a:extLst>
              <a:ext uri="{FF2B5EF4-FFF2-40B4-BE49-F238E27FC236}">
                <a16:creationId xmlns:a16="http://schemas.microsoft.com/office/drawing/2014/main" xmlns="" id="{42860F4E-CB46-45B9-B48C-227CB373A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8244" y="1235001"/>
            <a:ext cx="8308957" cy="3823075"/>
          </a:xfrm>
          <a:prstGeom prst="rect">
            <a:avLst/>
          </a:prstGeom>
        </p:spPr>
      </p:pic>
    </p:spTree>
    <p:extLst>
      <p:ext uri="{BB962C8B-B14F-4D97-AF65-F5344CB8AC3E}">
        <p14:creationId xmlns:p14="http://schemas.microsoft.com/office/powerpoint/2010/main" val="1599165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7C4BE50-A37F-418E-8657-483F81B8CFEA}"/>
              </a:ext>
            </a:extLst>
          </p:cNvPr>
          <p:cNvSpPr txBox="1"/>
          <p:nvPr/>
        </p:nvSpPr>
        <p:spPr>
          <a:xfrm>
            <a:off x="824948" y="653016"/>
            <a:ext cx="10426148" cy="4854534"/>
          </a:xfrm>
          <a:prstGeom prst="rect">
            <a:avLst/>
          </a:prstGeom>
          <a:noFill/>
        </p:spPr>
        <p:txBody>
          <a:bodyPr wrap="square">
            <a:spAutoFit/>
          </a:bodyPr>
          <a:lstStyle/>
          <a:p>
            <a:pPr>
              <a:lnSpc>
                <a:spcPct val="150000"/>
              </a:lnSpc>
              <a:spcAft>
                <a:spcPts val="800"/>
              </a:spcAft>
            </a:pPr>
            <a:r>
              <a:rPr lang="en-US" sz="2400" b="1" dirty="0">
                <a:solidFill>
                  <a:schemeClr val="tx2">
                    <a:lumMod val="75000"/>
                  </a:schemeClr>
                </a:solidFill>
                <a:effectLst/>
                <a:latin typeface="Times New Roman" panose="02020603050405020304" pitchFamily="18" charset="0"/>
                <a:ea typeface="Calibri" panose="020F0502020204030204" pitchFamily="34" charset="0"/>
                <a:cs typeface="Mangal" panose="02040503050203030202" pitchFamily="18" charset="0"/>
              </a:rPr>
              <a:t>BACKGROUND AND FACTS:-</a:t>
            </a:r>
            <a:endParaRPr lang="en-IN" dirty="0">
              <a:solidFill>
                <a:schemeClr val="tx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p>
            <a:pPr lvl="0" algn="just">
              <a:lnSpc>
                <a:spcPct val="150000"/>
              </a:lnSpc>
            </a:pPr>
            <a:r>
              <a:rPr lang="en-US" sz="2000" b="1" dirty="0">
                <a:effectLst/>
                <a:latin typeface="Times New Roman" panose="02020603050405020304" pitchFamily="18" charset="0"/>
                <a:ea typeface="Calibri" panose="020F0502020204030204" pitchFamily="34" charset="0"/>
                <a:cs typeface="Mangal" panose="02040503050203030202" pitchFamily="18" charset="0"/>
              </a:rPr>
              <a:t>1. </a:t>
            </a:r>
            <a:r>
              <a:rPr lang="en-US" sz="2000" dirty="0">
                <a:effectLst/>
                <a:latin typeface="Times New Roman" panose="02020603050405020304" pitchFamily="18" charset="0"/>
                <a:ea typeface="Calibri" panose="020F0502020204030204" pitchFamily="34" charset="0"/>
                <a:cs typeface="Mangal" panose="02040503050203030202" pitchFamily="18" charset="0"/>
              </a:rPr>
              <a:t>As per Government of India, Covid-19 vaccination is </a:t>
            </a:r>
            <a:r>
              <a:rPr lang="en-US" sz="2000" b="1" dirty="0">
                <a:effectLst/>
                <a:latin typeface="Times New Roman" panose="02020603050405020304" pitchFamily="18" charset="0"/>
                <a:ea typeface="Calibri" panose="020F0502020204030204" pitchFamily="34" charset="0"/>
                <a:cs typeface="Mangal" panose="02040503050203030202" pitchFamily="18" charset="0"/>
              </a:rPr>
              <a:t>NOT MANDATORY</a:t>
            </a:r>
            <a:r>
              <a:rPr lang="en-US" sz="2000" dirty="0">
                <a:effectLst/>
                <a:latin typeface="Times New Roman" panose="02020603050405020304" pitchFamily="18" charset="0"/>
                <a:ea typeface="Calibri" panose="020F0502020204030204" pitchFamily="34" charset="0"/>
                <a:cs typeface="Mangal" panose="02040503050203030202" pitchFamily="18" charset="0"/>
              </a:rPr>
              <a:t>. It is voluntary. –However, various State Governments/Administrative officials have issued directions/circulars/orders for </a:t>
            </a:r>
            <a:r>
              <a:rPr lang="en-US" sz="2000" dirty="0">
                <a:latin typeface="Times New Roman" panose="02020603050405020304" pitchFamily="18" charset="0"/>
                <a:ea typeface="Calibri" panose="020F0502020204030204" pitchFamily="34" charset="0"/>
                <a:cs typeface="Mangal" panose="02040503050203030202" pitchFamily="18" charset="0"/>
              </a:rPr>
              <a:t>restricting entry for only vaccinated</a:t>
            </a:r>
            <a:r>
              <a:rPr lang="en-US" sz="2000" dirty="0">
                <a:effectLst/>
                <a:latin typeface="Times New Roman" panose="02020603050405020304" pitchFamily="18" charset="0"/>
                <a:ea typeface="Calibri" panose="020F0502020204030204" pitchFamily="34" charset="0"/>
                <a:cs typeface="Mangal" panose="02040503050203030202" pitchFamily="18" charset="0"/>
              </a:rPr>
              <a:t> in order to avail public goods, access shopping malls, public transport etc.</a:t>
            </a:r>
          </a:p>
          <a:p>
            <a:pPr lvl="0" algn="just">
              <a:lnSpc>
                <a:spcPct val="150000"/>
              </a:lnSpc>
            </a:pPr>
            <a:endParaRPr lang="en-IN" sz="2000" dirty="0">
              <a:latin typeface="Calibri" panose="020F0502020204030204" pitchFamily="34" charset="0"/>
              <a:ea typeface="Calibri" panose="020F0502020204030204" pitchFamily="34" charset="0"/>
              <a:cs typeface="Mangal" panose="02040503050203030202" pitchFamily="18" charset="0"/>
            </a:endParaRPr>
          </a:p>
          <a:p>
            <a:pPr lvl="0" algn="just">
              <a:lnSpc>
                <a:spcPct val="150000"/>
              </a:lnSpc>
            </a:pPr>
            <a:r>
              <a:rPr lang="en-IN" sz="2000" b="1" dirty="0">
                <a:effectLst/>
                <a:latin typeface="Calibri" panose="020F0502020204030204" pitchFamily="34" charset="0"/>
                <a:ea typeface="Calibri" panose="020F0502020204030204" pitchFamily="34" charset="0"/>
                <a:cs typeface="Mangal" panose="02040503050203030202" pitchFamily="18" charset="0"/>
              </a:rPr>
              <a:t>2. </a:t>
            </a:r>
            <a:r>
              <a:rPr lang="en-US" sz="2000" dirty="0">
                <a:effectLst/>
                <a:latin typeface="Times New Roman" panose="02020603050405020304" pitchFamily="18" charset="0"/>
                <a:ea typeface="Calibri" panose="020F0502020204030204" pitchFamily="34" charset="0"/>
                <a:cs typeface="Mangal" panose="02040503050203030202" pitchFamily="18" charset="0"/>
              </a:rPr>
              <a:t>At present there are three covid -19 vaccines in use in India (for adults) – COVISHIELD (known by name AstraZeneca in other countries), COVAXIN (indigenous vaccine) and Russia’s Sputnik.</a:t>
            </a:r>
          </a:p>
          <a:p>
            <a:pPr marL="342900" lvl="0" indent="-342900" algn="just">
              <a:lnSpc>
                <a:spcPct val="150000"/>
              </a:lnSpc>
              <a:buFont typeface="+mj-lt"/>
              <a:buAutoNum type="arabicPeriod"/>
            </a:pPr>
            <a:endParaRPr lang="en-IN" sz="2000" dirty="0">
              <a:effectLst/>
              <a:latin typeface="Calibri" panose="020F0502020204030204" pitchFamily="34" charset="0"/>
              <a:ea typeface="Calibri" panose="020F0502020204030204" pitchFamily="34" charset="0"/>
              <a:cs typeface="Mangal" panose="02040503050203030202" pitchFamily="18" charset="0"/>
            </a:endParaRPr>
          </a:p>
          <a:p>
            <a:pPr lvl="0" algn="just">
              <a:lnSpc>
                <a:spcPct val="150000"/>
              </a:lnSpc>
              <a:spcAft>
                <a:spcPts val="800"/>
              </a:spcAft>
            </a:pPr>
            <a:r>
              <a:rPr lang="en-US" sz="2000" b="1" dirty="0">
                <a:effectLst/>
                <a:latin typeface="Times New Roman" panose="02020603050405020304" pitchFamily="18" charset="0"/>
                <a:ea typeface="Calibri" panose="020F0502020204030204" pitchFamily="34" charset="0"/>
                <a:cs typeface="Mangal" panose="02040503050203030202" pitchFamily="18" charset="0"/>
              </a:rPr>
              <a:t>3. </a:t>
            </a:r>
            <a:r>
              <a:rPr lang="en-US" sz="2000" dirty="0">
                <a:effectLst/>
                <a:latin typeface="Times New Roman" panose="02020603050405020304" pitchFamily="18" charset="0"/>
                <a:ea typeface="Calibri" panose="020F0502020204030204" pitchFamily="34" charset="0"/>
                <a:cs typeface="Mangal" panose="02040503050203030202" pitchFamily="18" charset="0"/>
              </a:rPr>
              <a:t>EUA has been granted for Moderna, Johnson and Johnson and Zydus </a:t>
            </a:r>
            <a:r>
              <a:rPr lang="en-US" sz="2000" dirty="0" err="1">
                <a:effectLst/>
                <a:latin typeface="Times New Roman" panose="02020603050405020304" pitchFamily="18" charset="0"/>
                <a:ea typeface="Calibri" panose="020F0502020204030204" pitchFamily="34" charset="0"/>
                <a:cs typeface="Mangal" panose="02040503050203030202" pitchFamily="18" charset="0"/>
              </a:rPr>
              <a:t>Cadila</a:t>
            </a:r>
            <a:r>
              <a:rPr lang="en-US" sz="2000" dirty="0">
                <a:effectLst/>
                <a:latin typeface="Times New Roman" panose="02020603050405020304" pitchFamily="18" charset="0"/>
                <a:ea typeface="Calibri" panose="020F0502020204030204" pitchFamily="34" charset="0"/>
                <a:cs typeface="Mangal" panose="02040503050203030202" pitchFamily="18" charset="0"/>
              </a:rPr>
              <a:t>.</a:t>
            </a:r>
            <a:endParaRPr lang="en-IN" sz="20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61851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A5B95D8-A8E7-43B3-94FC-EE4EAAAE5C28}"/>
              </a:ext>
            </a:extLst>
          </p:cNvPr>
          <p:cNvSpPr txBox="1"/>
          <p:nvPr/>
        </p:nvSpPr>
        <p:spPr>
          <a:xfrm>
            <a:off x="315311" y="241738"/>
            <a:ext cx="12013323" cy="1417055"/>
          </a:xfrm>
          <a:prstGeom prst="rect">
            <a:avLst/>
          </a:prstGeom>
          <a:noFill/>
        </p:spPr>
        <p:txBody>
          <a:bodyPr wrap="square">
            <a:spAutoFit/>
          </a:bodyPr>
          <a:lstStyle/>
          <a:p>
            <a:pPr>
              <a:lnSpc>
                <a:spcPts val="3300"/>
              </a:lnSpc>
              <a:spcAft>
                <a:spcPts val="800"/>
              </a:spcAft>
            </a:pPr>
            <a:r>
              <a:rPr lang="en-IN" sz="2400" b="1" kern="1800" spc="-15" dirty="0">
                <a:solidFill>
                  <a:srgbClr val="1A1A1A"/>
                </a:solidFill>
                <a:latin typeface="Times New Roman" panose="02020603050405020304" pitchFamily="18" charset="0"/>
                <a:ea typeface="Times New Roman" panose="02020603050405020304" pitchFamily="18" charset="0"/>
                <a:cs typeface="Mangal" panose="02040503050203030202" pitchFamily="18" charset="0"/>
              </a:rPr>
              <a:t>9</a:t>
            </a:r>
            <a:r>
              <a:rPr lang="en-IN" sz="2400" b="1" kern="1800" spc="-15" dirty="0">
                <a:solidFill>
                  <a:srgbClr val="1A1A1A"/>
                </a:solidFill>
                <a:effectLst/>
                <a:latin typeface="Times New Roman" panose="02020603050405020304" pitchFamily="18" charset="0"/>
                <a:ea typeface="Times New Roman" panose="02020603050405020304" pitchFamily="18" charset="0"/>
                <a:cs typeface="Mangal" panose="02040503050203030202" pitchFamily="18" charset="0"/>
              </a:rPr>
              <a:t>. USE PERSUASION NOT COERCION TO BOOST VACCINATION: RAJESH TOPE, HEALTH MINISTER, STATE OF MAHARASHTRA</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p>
            <a:pPr>
              <a:lnSpc>
                <a:spcPct val="107000"/>
              </a:lnSpc>
              <a:spcAft>
                <a:spcPts val="800"/>
              </a:spcAft>
            </a:pPr>
            <a:r>
              <a:rPr lang="en-IN" sz="2400" dirty="0">
                <a:effectLst/>
                <a:latin typeface="Times New Roman" panose="02020603050405020304" pitchFamily="18" charset="0"/>
                <a:ea typeface="Calibri" panose="020F0502020204030204" pitchFamily="34" charset="0"/>
                <a:cs typeface="Mangal" panose="02040503050203030202" pitchFamily="18" charset="0"/>
              </a:rPr>
              <a:t>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7" name="TextBox 6">
            <a:extLst>
              <a:ext uri="{FF2B5EF4-FFF2-40B4-BE49-F238E27FC236}">
                <a16:creationId xmlns:a16="http://schemas.microsoft.com/office/drawing/2014/main" xmlns="" id="{3CD58965-680F-4E12-8B88-7A2A61E3DF7E}"/>
              </a:ext>
            </a:extLst>
          </p:cNvPr>
          <p:cNvSpPr txBox="1"/>
          <p:nvPr/>
        </p:nvSpPr>
        <p:spPr>
          <a:xfrm>
            <a:off x="472966" y="5463570"/>
            <a:ext cx="11520112" cy="923330"/>
          </a:xfrm>
          <a:prstGeom prst="rect">
            <a:avLst/>
          </a:prstGeom>
          <a:noFill/>
        </p:spPr>
        <p:txBody>
          <a:bodyPr wrap="square">
            <a:spAutoFit/>
          </a:bodyPr>
          <a:lstStyle/>
          <a:p>
            <a:r>
              <a:rPr lang="en-IN" b="1" dirty="0"/>
              <a:t>Link:  </a:t>
            </a:r>
            <a:r>
              <a:rPr lang="en-US" dirty="0">
                <a:hlinkClick r:id="rId2">
                  <a:extLst>
                    <a:ext uri="{A12FA001-AC4F-418D-AE19-62706E023703}">
                      <ahyp:hlinkClr xmlns:ahyp="http://schemas.microsoft.com/office/drawing/2018/hyperlinkcolor" xmlns="" val="tx"/>
                    </a:ext>
                  </a:extLst>
                </a:hlinkClick>
              </a:rPr>
              <a:t>https://timesofindia.indiatimes.com/city/pune/use-persuasion-not-coercion-to-boost-vaccination-in-mumbai-tope/articleshow/87674554.cms</a:t>
            </a:r>
            <a:endParaRPr lang="en-US" dirty="0"/>
          </a:p>
          <a:p>
            <a:endParaRPr lang="en-IN" dirty="0"/>
          </a:p>
        </p:txBody>
      </p:sp>
      <p:pic>
        <p:nvPicPr>
          <p:cNvPr id="9" name="Picture 8">
            <a:extLst>
              <a:ext uri="{FF2B5EF4-FFF2-40B4-BE49-F238E27FC236}">
                <a16:creationId xmlns:a16="http://schemas.microsoft.com/office/drawing/2014/main" xmlns="" id="{0516B52A-7FC6-451B-8018-881170E21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864" y="1036404"/>
            <a:ext cx="4620270" cy="828791"/>
          </a:xfrm>
          <a:prstGeom prst="rect">
            <a:avLst/>
          </a:prstGeom>
        </p:spPr>
      </p:pic>
      <p:pic>
        <p:nvPicPr>
          <p:cNvPr id="11" name="Picture 10">
            <a:extLst>
              <a:ext uri="{FF2B5EF4-FFF2-40B4-BE49-F238E27FC236}">
                <a16:creationId xmlns:a16="http://schemas.microsoft.com/office/drawing/2014/main" xmlns="" id="{0872D2E8-453A-4961-ABE0-9B275C0DE3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0936" y="1773513"/>
            <a:ext cx="8070127" cy="3633687"/>
          </a:xfrm>
          <a:prstGeom prst="rect">
            <a:avLst/>
          </a:prstGeom>
        </p:spPr>
      </p:pic>
    </p:spTree>
    <p:extLst>
      <p:ext uri="{BB962C8B-B14F-4D97-AF65-F5344CB8AC3E}">
        <p14:creationId xmlns:p14="http://schemas.microsoft.com/office/powerpoint/2010/main" val="57377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F6DD6EB-D265-46D9-BC19-3CE484876A82}"/>
              </a:ext>
            </a:extLst>
          </p:cNvPr>
          <p:cNvSpPr txBox="1"/>
          <p:nvPr/>
        </p:nvSpPr>
        <p:spPr>
          <a:xfrm>
            <a:off x="629920" y="108225"/>
            <a:ext cx="10262001" cy="461665"/>
          </a:xfrm>
          <a:prstGeom prst="rect">
            <a:avLst/>
          </a:prstGeom>
          <a:noFill/>
        </p:spPr>
        <p:txBody>
          <a:bodyPr wrap="square">
            <a:spAutoFit/>
          </a:bodyPr>
          <a:lstStyle/>
          <a:p>
            <a:pPr algn="l"/>
            <a:r>
              <a:rPr lang="en-US" sz="2400" b="1" dirty="0">
                <a:solidFill>
                  <a:srgbClr val="000000"/>
                </a:solidFill>
                <a:latin typeface="Times New Roman" panose="02020603050405020304" pitchFamily="18" charset="0"/>
                <a:cs typeface="Times New Roman" panose="02020603050405020304" pitchFamily="18" charset="0"/>
              </a:rPr>
              <a:t>10</a:t>
            </a:r>
            <a:r>
              <a:rPr lang="en-US" sz="2400" b="1" i="0" dirty="0">
                <a:solidFill>
                  <a:srgbClr val="000000"/>
                </a:solidFill>
                <a:effectLst/>
                <a:latin typeface="Times New Roman" panose="02020603050405020304" pitchFamily="18" charset="0"/>
                <a:cs typeface="Times New Roman" panose="02020603050405020304" pitchFamily="18" charset="0"/>
              </a:rPr>
              <a:t>. MUMBAI: VAX IS NOT MUST FOR GOVT SCHEMES, FACILITIES</a:t>
            </a:r>
          </a:p>
        </p:txBody>
      </p:sp>
      <p:pic>
        <p:nvPicPr>
          <p:cNvPr id="5" name="Picture 4">
            <a:extLst>
              <a:ext uri="{FF2B5EF4-FFF2-40B4-BE49-F238E27FC236}">
                <a16:creationId xmlns:a16="http://schemas.microsoft.com/office/drawing/2014/main" xmlns="" id="{263DE17F-94E0-4B45-A923-B1D2A5C06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8060" y="569890"/>
            <a:ext cx="3429479" cy="666843"/>
          </a:xfrm>
          <a:prstGeom prst="rect">
            <a:avLst/>
          </a:prstGeom>
        </p:spPr>
      </p:pic>
      <p:pic>
        <p:nvPicPr>
          <p:cNvPr id="7" name="Picture 6">
            <a:extLst>
              <a:ext uri="{FF2B5EF4-FFF2-40B4-BE49-F238E27FC236}">
                <a16:creationId xmlns:a16="http://schemas.microsoft.com/office/drawing/2014/main" xmlns="" id="{CFE5A910-34CE-4CD3-BA82-7A6A3FBEA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490" y="1236733"/>
            <a:ext cx="6864350" cy="4506274"/>
          </a:xfrm>
          <a:prstGeom prst="rect">
            <a:avLst/>
          </a:prstGeom>
        </p:spPr>
      </p:pic>
      <p:sp>
        <p:nvSpPr>
          <p:cNvPr id="9" name="TextBox 8">
            <a:extLst>
              <a:ext uri="{FF2B5EF4-FFF2-40B4-BE49-F238E27FC236}">
                <a16:creationId xmlns:a16="http://schemas.microsoft.com/office/drawing/2014/main" xmlns="" id="{939D3EB2-F8C7-48BD-8C03-722A31B3A622}"/>
              </a:ext>
            </a:extLst>
          </p:cNvPr>
          <p:cNvSpPr txBox="1"/>
          <p:nvPr/>
        </p:nvSpPr>
        <p:spPr>
          <a:xfrm>
            <a:off x="629920" y="5821864"/>
            <a:ext cx="10617200" cy="375552"/>
          </a:xfrm>
          <a:prstGeom prst="rect">
            <a:avLst/>
          </a:prstGeom>
          <a:noFill/>
        </p:spPr>
        <p:txBody>
          <a:bodyPr wrap="square">
            <a:spAutoFit/>
          </a:bodyPr>
          <a:lstStyle/>
          <a:p>
            <a:pPr>
              <a:lnSpc>
                <a:spcPct val="107000"/>
              </a:lnSpc>
              <a:spcAft>
                <a:spcPts val="800"/>
              </a:spcAft>
            </a:pPr>
            <a:r>
              <a:rPr lang="en-IN" sz="1800" b="1" dirty="0">
                <a:effectLst/>
                <a:latin typeface="Calibri" panose="020F0502020204030204" pitchFamily="34" charset="0"/>
                <a:ea typeface="Calibri" panose="020F0502020204030204" pitchFamily="34" charset="0"/>
                <a:cs typeface="Mangal" panose="02040503050203030202" pitchFamily="18" charset="0"/>
              </a:rPr>
              <a:t>Link: </a:t>
            </a:r>
            <a:r>
              <a:rPr lang="en-US" dirty="0">
                <a:hlinkClick r:id="rId4">
                  <a:extLst>
                    <a:ext uri="{A12FA001-AC4F-418D-AE19-62706E023703}">
                      <ahyp:hlinkClr xmlns:ahyp="http://schemas.microsoft.com/office/drawing/2018/hyperlinkcolor" xmlns="" val="tx"/>
                    </a:ext>
                  </a:extLst>
                </a:hlinkClick>
              </a:rPr>
              <a:t>https://www.freepressjournal.in/mumbai/mumbai-vax-is-not-mandatory-to-avail-facilities-tope</a:t>
            </a:r>
            <a:endParaRPr lang="en-IN"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365261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36FE45-4F92-4D54-9A71-488A2427EF98}"/>
              </a:ext>
            </a:extLst>
          </p:cNvPr>
          <p:cNvSpPr txBox="1"/>
          <p:nvPr/>
        </p:nvSpPr>
        <p:spPr>
          <a:xfrm>
            <a:off x="503098" y="260134"/>
            <a:ext cx="11185804" cy="460895"/>
          </a:xfrm>
          <a:prstGeom prst="rect">
            <a:avLst/>
          </a:prstGeom>
          <a:noFill/>
        </p:spPr>
        <p:txBody>
          <a:bodyPr wrap="square">
            <a:spAutoFit/>
          </a:bodyPr>
          <a:lstStyle/>
          <a:p>
            <a:pPr>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11.  JABS TO CHILDREN: GOVT TO BE ‘CAUTIOUS’,LISTEN TO EXPERTS</a:t>
            </a:r>
          </a:p>
        </p:txBody>
      </p:sp>
      <p:pic>
        <p:nvPicPr>
          <p:cNvPr id="5" name="Picture 4">
            <a:extLst>
              <a:ext uri="{FF2B5EF4-FFF2-40B4-BE49-F238E27FC236}">
                <a16:creationId xmlns:a16="http://schemas.microsoft.com/office/drawing/2014/main" xmlns="" id="{E45B1912-9DC7-43F6-B4C4-026F7C3F9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086" y="1570641"/>
            <a:ext cx="4483170" cy="4108247"/>
          </a:xfrm>
          <a:prstGeom prst="rect">
            <a:avLst/>
          </a:prstGeom>
        </p:spPr>
      </p:pic>
      <p:pic>
        <p:nvPicPr>
          <p:cNvPr id="7" name="Picture 6">
            <a:extLst>
              <a:ext uri="{FF2B5EF4-FFF2-40B4-BE49-F238E27FC236}">
                <a16:creationId xmlns:a16="http://schemas.microsoft.com/office/drawing/2014/main" xmlns="" id="{F38E347E-83B1-405D-B7EE-D14F36ECD7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339" y="852188"/>
            <a:ext cx="4005168" cy="718453"/>
          </a:xfrm>
          <a:prstGeom prst="rect">
            <a:avLst/>
          </a:prstGeom>
        </p:spPr>
      </p:pic>
      <p:sp>
        <p:nvSpPr>
          <p:cNvPr id="9" name="TextBox 8">
            <a:extLst>
              <a:ext uri="{FF2B5EF4-FFF2-40B4-BE49-F238E27FC236}">
                <a16:creationId xmlns:a16="http://schemas.microsoft.com/office/drawing/2014/main" xmlns="" id="{0E4A663A-B592-4BE5-BCC0-C0182D197D1C}"/>
              </a:ext>
            </a:extLst>
          </p:cNvPr>
          <p:cNvSpPr txBox="1"/>
          <p:nvPr/>
        </p:nvSpPr>
        <p:spPr>
          <a:xfrm>
            <a:off x="1342663" y="5623315"/>
            <a:ext cx="8160151" cy="375552"/>
          </a:xfrm>
          <a:prstGeom prst="rect">
            <a:avLst/>
          </a:prstGeom>
          <a:noFill/>
        </p:spPr>
        <p:txBody>
          <a:bodyPr wrap="square">
            <a:spAutoFit/>
          </a:bodyPr>
          <a:lstStyle/>
          <a:p>
            <a:pPr>
              <a:lnSpc>
                <a:spcPct val="107000"/>
              </a:lnSpc>
              <a:spcAft>
                <a:spcPts val="800"/>
              </a:spcAft>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	          Published in Times of India (Mumbai Edition) November 12, 2021</a:t>
            </a:r>
          </a:p>
        </p:txBody>
      </p:sp>
    </p:spTree>
    <p:extLst>
      <p:ext uri="{BB962C8B-B14F-4D97-AF65-F5344CB8AC3E}">
        <p14:creationId xmlns:p14="http://schemas.microsoft.com/office/powerpoint/2010/main" val="3268265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C0D16B8-4253-4CB4-94DD-D9619D00B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572" y="1760887"/>
            <a:ext cx="7419975" cy="3543300"/>
          </a:xfrm>
          <a:prstGeom prst="rect">
            <a:avLst/>
          </a:prstGeom>
        </p:spPr>
      </p:pic>
      <p:sp>
        <p:nvSpPr>
          <p:cNvPr id="5" name="TextBox 4">
            <a:extLst>
              <a:ext uri="{FF2B5EF4-FFF2-40B4-BE49-F238E27FC236}">
                <a16:creationId xmlns:a16="http://schemas.microsoft.com/office/drawing/2014/main" xmlns="" id="{1C1FDB8E-4DE2-41C2-93B8-C72965095819}"/>
              </a:ext>
            </a:extLst>
          </p:cNvPr>
          <p:cNvSpPr txBox="1"/>
          <p:nvPr/>
        </p:nvSpPr>
        <p:spPr>
          <a:xfrm>
            <a:off x="266700" y="212343"/>
            <a:ext cx="11493178" cy="856068"/>
          </a:xfrm>
          <a:prstGeom prst="rect">
            <a:avLst/>
          </a:prstGeom>
          <a:noFill/>
        </p:spPr>
        <p:txBody>
          <a:bodyPr wrap="square">
            <a:spAutoFit/>
          </a:bodyPr>
          <a:lstStyle/>
          <a:p>
            <a:pPr>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12. CHIEF MINISTER, MAHARASHTRA IS WORRIED ABOUT SLOW PACE OF VACCINATION</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8B709CEA-F8AD-4279-82BF-D1ABF60A2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920" y="1022914"/>
            <a:ext cx="3429479" cy="666843"/>
          </a:xfrm>
          <a:prstGeom prst="rect">
            <a:avLst/>
          </a:prstGeom>
        </p:spPr>
      </p:pic>
      <p:sp>
        <p:nvSpPr>
          <p:cNvPr id="9" name="TextBox 8">
            <a:extLst>
              <a:ext uri="{FF2B5EF4-FFF2-40B4-BE49-F238E27FC236}">
                <a16:creationId xmlns:a16="http://schemas.microsoft.com/office/drawing/2014/main" xmlns="" id="{D2322ECC-3F5E-49B3-9DCE-A81BB0FF76EC}"/>
              </a:ext>
            </a:extLst>
          </p:cNvPr>
          <p:cNvSpPr txBox="1"/>
          <p:nvPr/>
        </p:nvSpPr>
        <p:spPr>
          <a:xfrm>
            <a:off x="834903" y="5647310"/>
            <a:ext cx="6096000" cy="375552"/>
          </a:xfrm>
          <a:prstGeom prst="rect">
            <a:avLst/>
          </a:prstGeom>
          <a:noFill/>
        </p:spPr>
        <p:txBody>
          <a:bodyPr wrap="square">
            <a:spAutoFit/>
          </a:bodyPr>
          <a:lstStyle/>
          <a:p>
            <a:pPr>
              <a:lnSpc>
                <a:spcPct val="107000"/>
              </a:lnSpc>
              <a:spcAft>
                <a:spcPts val="800"/>
              </a:spcAft>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Link: </a:t>
            </a: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https://epaper.freepressjournal.in/c/64090549</a:t>
            </a:r>
          </a:p>
        </p:txBody>
      </p:sp>
    </p:spTree>
    <p:extLst>
      <p:ext uri="{BB962C8B-B14F-4D97-AF65-F5344CB8AC3E}">
        <p14:creationId xmlns:p14="http://schemas.microsoft.com/office/powerpoint/2010/main" val="2161852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C5D2E72-27B4-4A0A-9948-C658CB7A70C3}"/>
              </a:ext>
            </a:extLst>
          </p:cNvPr>
          <p:cNvSpPr txBox="1"/>
          <p:nvPr/>
        </p:nvSpPr>
        <p:spPr>
          <a:xfrm>
            <a:off x="478827" y="263217"/>
            <a:ext cx="7187664" cy="460895"/>
          </a:xfrm>
          <a:prstGeom prst="rect">
            <a:avLst/>
          </a:prstGeom>
          <a:noFill/>
        </p:spPr>
        <p:txBody>
          <a:bodyPr wrap="square">
            <a:spAutoFit/>
          </a:bodyPr>
          <a:lstStyle/>
          <a:p>
            <a:pPr>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13. </a:t>
            </a:r>
            <a:r>
              <a:rPr lang="en-IN" sz="2400" b="1" u="sng" dirty="0">
                <a:effectLst/>
                <a:latin typeface="Times New Roman" panose="02020603050405020304" pitchFamily="18" charset="0"/>
                <a:ea typeface="Calibri" panose="020F0502020204030204" pitchFamily="34" charset="0"/>
                <a:cs typeface="Times New Roman" panose="02020603050405020304" pitchFamily="18" charset="0"/>
              </a:rPr>
              <a:t>BIG WIN OVER BIG TECH CENSORSHIP</a:t>
            </a:r>
          </a:p>
        </p:txBody>
      </p:sp>
      <p:pic>
        <p:nvPicPr>
          <p:cNvPr id="10" name="Picture 9">
            <a:extLst>
              <a:ext uri="{FF2B5EF4-FFF2-40B4-BE49-F238E27FC236}">
                <a16:creationId xmlns:a16="http://schemas.microsoft.com/office/drawing/2014/main" xmlns="" id="{90A80628-C769-44E8-BC1F-B1149EAD5F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5728" y="724112"/>
            <a:ext cx="3701822" cy="790315"/>
          </a:xfrm>
          <a:prstGeom prst="rect">
            <a:avLst/>
          </a:prstGeom>
        </p:spPr>
      </p:pic>
      <p:pic>
        <p:nvPicPr>
          <p:cNvPr id="12" name="Picture 11">
            <a:extLst>
              <a:ext uri="{FF2B5EF4-FFF2-40B4-BE49-F238E27FC236}">
                <a16:creationId xmlns:a16="http://schemas.microsoft.com/office/drawing/2014/main" xmlns="" id="{7A53036D-9D57-4ED7-A44C-DF36F2C38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143" y="1419925"/>
            <a:ext cx="5962017" cy="3995877"/>
          </a:xfrm>
          <a:prstGeom prst="rect">
            <a:avLst/>
          </a:prstGeom>
        </p:spPr>
      </p:pic>
      <p:sp>
        <p:nvSpPr>
          <p:cNvPr id="14" name="TextBox 13">
            <a:extLst>
              <a:ext uri="{FF2B5EF4-FFF2-40B4-BE49-F238E27FC236}">
                <a16:creationId xmlns:a16="http://schemas.microsoft.com/office/drawing/2014/main" xmlns="" id="{41BD0F93-B7AF-4CC0-9322-0C3DD81FBA1E}"/>
              </a:ext>
            </a:extLst>
          </p:cNvPr>
          <p:cNvSpPr txBox="1"/>
          <p:nvPr/>
        </p:nvSpPr>
        <p:spPr>
          <a:xfrm>
            <a:off x="205204" y="5321300"/>
            <a:ext cx="11643896" cy="1396985"/>
          </a:xfrm>
          <a:prstGeom prst="rect">
            <a:avLst/>
          </a:prstGeom>
          <a:noFill/>
        </p:spPr>
        <p:txBody>
          <a:bodyPr wrap="square">
            <a:spAutoFit/>
          </a:bodyPr>
          <a:lstStyle/>
          <a:p>
            <a:pPr>
              <a:lnSpc>
                <a:spcPct val="150000"/>
              </a:lnSpc>
              <a:spcAft>
                <a:spcPts val="800"/>
              </a:spcAft>
            </a:pPr>
            <a:r>
              <a:rPr lang="en-IN" sz="1800" b="1" dirty="0">
                <a:effectLst/>
                <a:latin typeface="Times New Roman" panose="02020603050405020304" pitchFamily="18" charset="0"/>
                <a:ea typeface="Calibri" panose="020F0502020204030204" pitchFamily="34" charset="0"/>
                <a:cs typeface="Mangal" panose="02040503050203030202" pitchFamily="18" charset="0"/>
              </a:rPr>
              <a:t>Read the blog here:</a:t>
            </a:r>
            <a:r>
              <a:rPr lang="en-IN" sz="1800" dirty="0">
                <a:effectLst/>
                <a:latin typeface="Times New Roman" panose="02020603050405020304" pitchFamily="18" charset="0"/>
                <a:ea typeface="Calibri" panose="020F0502020204030204" pitchFamily="34" charset="0"/>
                <a:cs typeface="Mangal" panose="02040503050203030202" pitchFamily="18" charset="0"/>
              </a:rPr>
              <a:t> </a:t>
            </a:r>
            <a:r>
              <a:rPr lang="en-IN" sz="1800" u="sng" dirty="0">
                <a:effectLst/>
                <a:latin typeface="Times New Roman" panose="02020603050405020304"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https://indianbarassociation.in/youtube-restores-the-deleted-channel-after-apologizingfor-itsmistake-soon-after-it-receives-legal-notice/</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800"/>
              </a:spcAft>
            </a:pPr>
            <a:r>
              <a:rPr lang="en-IN" sz="1800" dirty="0">
                <a:effectLst/>
                <a:latin typeface="Times New Roman" panose="02020603050405020304" pitchFamily="18" charset="0"/>
                <a:ea typeface="Calibri" panose="020F0502020204030204" pitchFamily="34" charset="0"/>
                <a:cs typeface="Mangal" panose="02040503050203030202" pitchFamily="18" charset="0"/>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108973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E41C41E-264B-4410-8134-352FA4940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032" y="632410"/>
            <a:ext cx="6130125" cy="5593179"/>
          </a:xfrm>
          <a:prstGeom prst="rect">
            <a:avLst/>
          </a:prstGeom>
          <a:effectLst>
            <a:outerShdw blurRad="114300" dist="50800" dir="3780000" algn="ctr" rotWithShape="0">
              <a:srgbClr val="000000">
                <a:alpha val="89000"/>
              </a:srgbClr>
            </a:outerShdw>
          </a:effectLst>
        </p:spPr>
      </p:pic>
      <p:sp>
        <p:nvSpPr>
          <p:cNvPr id="5" name="TextBox 4">
            <a:extLst>
              <a:ext uri="{FF2B5EF4-FFF2-40B4-BE49-F238E27FC236}">
                <a16:creationId xmlns:a16="http://schemas.microsoft.com/office/drawing/2014/main" xmlns="" id="{71409996-F09B-41B4-8FC6-7DB051F26C4A}"/>
              </a:ext>
            </a:extLst>
          </p:cNvPr>
          <p:cNvSpPr txBox="1"/>
          <p:nvPr/>
        </p:nvSpPr>
        <p:spPr>
          <a:xfrm>
            <a:off x="1282700" y="133123"/>
            <a:ext cx="6096000" cy="368755"/>
          </a:xfrm>
          <a:prstGeom prst="rect">
            <a:avLst/>
          </a:prstGeom>
          <a:noFill/>
        </p:spPr>
        <p:txBody>
          <a:bodyPr wrap="square">
            <a:spAutoFit/>
          </a:bodyPr>
          <a:lstStyle/>
          <a:p>
            <a:pPr>
              <a:lnSpc>
                <a:spcPct val="107000"/>
              </a:lnSpc>
              <a:spcAft>
                <a:spcPts val="800"/>
              </a:spcAft>
            </a:pPr>
            <a:r>
              <a:rPr lang="en-IN" sz="1800" b="1" u="sng" dirty="0">
                <a:effectLst/>
                <a:latin typeface="Times New Roman" panose="02020603050405020304" pitchFamily="18" charset="0"/>
                <a:ea typeface="Calibri" panose="020F0502020204030204" pitchFamily="34" charset="0"/>
                <a:cs typeface="Times New Roman" panose="02020603050405020304" pitchFamily="18" charset="0"/>
              </a:rPr>
              <a:t>EMAIL RECEIVED FROM YOUTUBE </a:t>
            </a:r>
          </a:p>
        </p:txBody>
      </p:sp>
    </p:spTree>
    <p:extLst>
      <p:ext uri="{BB962C8B-B14F-4D97-AF65-F5344CB8AC3E}">
        <p14:creationId xmlns:p14="http://schemas.microsoft.com/office/powerpoint/2010/main" val="2179011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AE98199-A022-4B0B-9932-BC77F9B8E76F}"/>
              </a:ext>
            </a:extLst>
          </p:cNvPr>
          <p:cNvSpPr txBox="1"/>
          <p:nvPr/>
        </p:nvSpPr>
        <p:spPr>
          <a:xfrm>
            <a:off x="387133" y="2159540"/>
            <a:ext cx="11417734" cy="1858201"/>
          </a:xfrm>
          <a:prstGeom prst="rect">
            <a:avLst/>
          </a:prstGeom>
          <a:noFill/>
        </p:spPr>
        <p:txBody>
          <a:bodyPr wrap="square">
            <a:spAutoFit/>
          </a:bodyPr>
          <a:lstStyle/>
          <a:p>
            <a:pPr algn="ctr">
              <a:lnSpc>
                <a:spcPct val="107000"/>
              </a:lnSpc>
              <a:spcAft>
                <a:spcPts val="800"/>
              </a:spcAft>
            </a:pPr>
            <a:r>
              <a:rPr lang="en-IN" sz="11500" b="1" dirty="0">
                <a:latin typeface="Times New Roman" panose="02020603050405020304" pitchFamily="18" charset="0"/>
                <a:ea typeface="Calibri" panose="020F0502020204030204" pitchFamily="34" charset="0"/>
                <a:cs typeface="Times New Roman" panose="02020603050405020304" pitchFamily="18" charset="0"/>
              </a:rPr>
              <a:t>Thank You</a:t>
            </a:r>
            <a:endParaRPr lang="en-IN" sz="115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60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211867A-0FCF-4AD7-8FDB-9EE9C86F5E49}"/>
              </a:ext>
            </a:extLst>
          </p:cNvPr>
          <p:cNvSpPr txBox="1"/>
          <p:nvPr/>
        </p:nvSpPr>
        <p:spPr>
          <a:xfrm>
            <a:off x="775252" y="-1008978"/>
            <a:ext cx="10475843" cy="6645345"/>
          </a:xfrm>
          <a:prstGeom prst="rect">
            <a:avLst/>
          </a:prstGeom>
          <a:noFill/>
        </p:spPr>
        <p:txBody>
          <a:bodyPr wrap="square">
            <a:spAutoFit/>
          </a:bodyPr>
          <a:lstStyle/>
          <a:p>
            <a:pPr algn="just">
              <a:lnSpc>
                <a:spcPct val="150000"/>
              </a:lnSpc>
              <a:spcAft>
                <a:spcPts val="800"/>
              </a:spcAft>
            </a:pPr>
            <a:endParaRPr lang="en-US" sz="1800" b="1" dirty="0">
              <a:effectLst/>
              <a:latin typeface="Times New Roman" panose="02020603050405020304" pitchFamily="18" charset="0"/>
              <a:ea typeface="Calibri" panose="020F0502020204030204" pitchFamily="34" charset="0"/>
              <a:cs typeface="Mangal" panose="02040503050203030202" pitchFamily="18" charset="0"/>
            </a:endParaRPr>
          </a:p>
          <a:p>
            <a:pPr algn="just">
              <a:lnSpc>
                <a:spcPct val="150000"/>
              </a:lnSpc>
              <a:spcAft>
                <a:spcPts val="800"/>
              </a:spcAft>
            </a:pPr>
            <a:endParaRPr lang="en-US" b="1" dirty="0">
              <a:latin typeface="Times New Roman" panose="02020603050405020304"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2400" b="1" dirty="0">
                <a:solidFill>
                  <a:schemeClr val="tx2">
                    <a:lumMod val="75000"/>
                  </a:schemeClr>
                </a:solidFill>
                <a:effectLst/>
                <a:latin typeface="Times New Roman" panose="02020603050405020304" pitchFamily="18" charset="0"/>
                <a:ea typeface="Calibri" panose="020F0502020204030204" pitchFamily="34" charset="0"/>
                <a:cs typeface="Mangal" panose="02040503050203030202" pitchFamily="18" charset="0"/>
              </a:rPr>
              <a:t>1. TWO PUBLIC INTEREST LITIGATIONS (PIL) FILED IN BOMBAY HIGH COURT AGAINST THE VIOLATION OF RIGHTS OF THE UNVACCINATED PEOPLE SUMMARY OF PRAYERS INCLUDED IN THE PILs:</a:t>
            </a:r>
            <a:endParaRPr lang="en-IN" sz="2400" b="1" dirty="0">
              <a:solidFill>
                <a:schemeClr val="tx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p>
            <a:pPr marL="457200" algn="just">
              <a:lnSpc>
                <a:spcPct val="150000"/>
              </a:lnSpc>
            </a:pPr>
            <a:r>
              <a:rPr lang="en-US" sz="1800" dirty="0">
                <a:solidFill>
                  <a:schemeClr val="tx2">
                    <a:lumMod val="75000"/>
                  </a:schemeClr>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400" dirty="0">
              <a:solidFill>
                <a:schemeClr val="tx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p>
            <a:pPr lvl="0" algn="just">
              <a:lnSpc>
                <a:spcPct val="150000"/>
              </a:lnSpc>
            </a:pPr>
            <a:r>
              <a:rPr lang="en-US" sz="1800" b="1" dirty="0">
                <a:effectLst/>
                <a:latin typeface="Times New Roman" panose="02020603050405020304" pitchFamily="18" charset="0"/>
                <a:ea typeface="Calibri" panose="020F0502020204030204" pitchFamily="34" charset="0"/>
                <a:cs typeface="Mangal" panose="02040503050203030202" pitchFamily="18" charset="0"/>
              </a:rPr>
              <a:t>(</a:t>
            </a:r>
            <a:r>
              <a:rPr lang="en-US" sz="1800" b="1" dirty="0" err="1">
                <a:effectLst/>
                <a:latin typeface="Times New Roman" panose="02020603050405020304" pitchFamily="18" charset="0"/>
                <a:ea typeface="Calibri" panose="020F0502020204030204" pitchFamily="34" charset="0"/>
                <a:cs typeface="Mangal" panose="02040503050203030202" pitchFamily="18" charset="0"/>
              </a:rPr>
              <a:t>i</a:t>
            </a:r>
            <a:r>
              <a:rPr lang="en-US" sz="1800" b="1" dirty="0">
                <a:effectLst/>
                <a:latin typeface="Times New Roman" panose="02020603050405020304" pitchFamily="18" charset="0"/>
                <a:ea typeface="Calibri" panose="020F0502020204030204" pitchFamily="34" charset="0"/>
                <a:cs typeface="Mangal" panose="02040503050203030202" pitchFamily="18" charset="0"/>
              </a:rPr>
              <a:t>)  </a:t>
            </a:r>
            <a:r>
              <a:rPr lang="en-US" sz="1800" dirty="0">
                <a:effectLst/>
                <a:latin typeface="Times New Roman" panose="02020603050405020304" pitchFamily="18" charset="0"/>
                <a:ea typeface="Calibri" panose="020F0502020204030204" pitchFamily="34" charset="0"/>
                <a:cs typeface="Mangal" panose="02040503050203030202" pitchFamily="18" charset="0"/>
              </a:rPr>
              <a:t>Strike down the SOPs and Notifications issued by Municipal Commissioner in so far as they discriminate with the people on account of their not being vaccinated, holding that the same are violative of Article 14, 19 and Article 21 of the Constitution of India</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marL="685800" algn="just">
              <a:lnSpc>
                <a:spcPct val="150000"/>
              </a:lnSpc>
            </a:pPr>
            <a:r>
              <a:rPr lang="en-US" sz="1800" dirty="0">
                <a:effectLst/>
                <a:latin typeface="Times New Roman" panose="02020603050405020304" pitchFamily="18" charset="0"/>
                <a:ea typeface="Calibri" panose="020F0502020204030204" pitchFamily="34" charset="0"/>
                <a:cs typeface="Mangal" panose="02040503050203030202" pitchFamily="18" charset="0"/>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lvl="0" algn="just">
              <a:lnSpc>
                <a:spcPct val="150000"/>
              </a:lnSpc>
            </a:pPr>
            <a:r>
              <a:rPr lang="en-US" sz="1800" b="1" dirty="0">
                <a:effectLst/>
                <a:latin typeface="Times New Roman" panose="02020603050405020304" pitchFamily="18" charset="0"/>
                <a:ea typeface="Calibri" panose="020F0502020204030204" pitchFamily="34" charset="0"/>
                <a:cs typeface="Mangal" panose="02040503050203030202" pitchFamily="18" charset="0"/>
              </a:rPr>
              <a:t>(ii)  </a:t>
            </a:r>
            <a:r>
              <a:rPr lang="en-US" sz="1800" dirty="0">
                <a:effectLst/>
                <a:latin typeface="Times New Roman" panose="02020603050405020304" pitchFamily="18" charset="0"/>
                <a:ea typeface="Calibri" panose="020F0502020204030204" pitchFamily="34" charset="0"/>
                <a:cs typeface="Mangal" panose="02040503050203030202" pitchFamily="18" charset="0"/>
              </a:rPr>
              <a:t>Amend Circulars/Directions/SOP to the extent by permitting non-vaccinated people to travel by train and they should not be treated differently than those who are vaccinated</a:t>
            </a:r>
          </a:p>
          <a:p>
            <a:pPr lvl="0" algn="just">
              <a:lnSpc>
                <a:spcPct val="150000"/>
              </a:lnSpc>
            </a:pP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21374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1A862F-8A64-4D90-BC0B-3D2802D9F7F3}"/>
              </a:ext>
            </a:extLst>
          </p:cNvPr>
          <p:cNvSpPr txBox="1"/>
          <p:nvPr/>
        </p:nvSpPr>
        <p:spPr>
          <a:xfrm>
            <a:off x="749023" y="486189"/>
            <a:ext cx="11041923" cy="5685339"/>
          </a:xfrm>
          <a:prstGeom prst="rect">
            <a:avLst/>
          </a:prstGeom>
          <a:noFill/>
        </p:spPr>
        <p:txBody>
          <a:bodyPr wrap="square">
            <a:spAutoFit/>
          </a:bodyPr>
          <a:lstStyle/>
          <a:p>
            <a:pPr lvl="0" algn="just">
              <a:lnSpc>
                <a:spcPct val="150000"/>
              </a:lnSpc>
            </a:pPr>
            <a:r>
              <a:rPr lang="en-US" sz="1800" b="1" dirty="0">
                <a:effectLst/>
                <a:latin typeface="Times New Roman" panose="02020603050405020304" pitchFamily="18" charset="0"/>
                <a:ea typeface="Calibri" panose="020F0502020204030204" pitchFamily="34" charset="0"/>
                <a:cs typeface="Mangal" panose="02040503050203030202" pitchFamily="18" charset="0"/>
              </a:rPr>
              <a:t>(iii) </a:t>
            </a:r>
            <a:r>
              <a:rPr lang="en-US" sz="1800" dirty="0">
                <a:effectLst/>
                <a:latin typeface="Times New Roman" panose="02020603050405020304" pitchFamily="18" charset="0"/>
                <a:ea typeface="Calibri" panose="020F0502020204030204" pitchFamily="34" charset="0"/>
                <a:cs typeface="Mangal" panose="02040503050203030202" pitchFamily="18" charset="0"/>
              </a:rPr>
              <a:t>Verify authenticity of RT-PCR tests in the light of information available and reproduced in the petition and also in the light of judgment given by the Portugal Court of Appeals in the case between </a:t>
            </a:r>
            <a:r>
              <a:rPr lang="en-US" sz="1800" b="1" u="sng" dirty="0">
                <a:effectLst/>
                <a:latin typeface="Times New Roman" panose="02020603050405020304" pitchFamily="18" charset="0"/>
                <a:ea typeface="Calibri" panose="020F0502020204030204" pitchFamily="34" charset="0"/>
                <a:cs typeface="Mangal" panose="02040503050203030202" pitchFamily="18" charset="0"/>
              </a:rPr>
              <a:t>Margarida Ramos De </a:t>
            </a:r>
            <a:r>
              <a:rPr lang="en-US" sz="1800" b="1" u="sng" dirty="0" err="1">
                <a:effectLst/>
                <a:latin typeface="Times New Roman" panose="02020603050405020304" pitchFamily="18" charset="0"/>
                <a:ea typeface="Calibri" panose="020F0502020204030204" pitchFamily="34" charset="0"/>
                <a:cs typeface="Mangal" panose="02040503050203030202" pitchFamily="18" charset="0"/>
              </a:rPr>
              <a:t>Almedia</a:t>
            </a:r>
            <a:r>
              <a:rPr lang="en-US" sz="1800" b="1" u="sng" dirty="0">
                <a:effectLst/>
                <a:latin typeface="Times New Roman" panose="02020603050405020304" pitchFamily="18" charset="0"/>
                <a:ea typeface="Calibri" panose="020F0502020204030204" pitchFamily="34" charset="0"/>
                <a:cs typeface="Mangal" panose="02040503050203030202" pitchFamily="18" charset="0"/>
              </a:rPr>
              <a:t> (1783/20.7TPDL.1-3)</a:t>
            </a:r>
            <a:r>
              <a:rPr lang="en-US" sz="1800" dirty="0">
                <a:effectLst/>
                <a:latin typeface="Times New Roman" panose="02020603050405020304" pitchFamily="18" charset="0"/>
                <a:ea typeface="Calibri" panose="020F0502020204030204" pitchFamily="34" charset="0"/>
                <a:cs typeface="Mangal" panose="02040503050203030202" pitchFamily="18" charset="0"/>
              </a:rPr>
              <a:t> and then take a decision of relying on the test for taking decisions of lockdown or other restrictions.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marL="457200">
              <a:lnSpc>
                <a:spcPct val="150000"/>
              </a:lnSpc>
            </a:pPr>
            <a:r>
              <a:rPr lang="en-US" sz="1800" dirty="0">
                <a:effectLst/>
                <a:latin typeface="Times New Roman" panose="02020603050405020304" pitchFamily="18" charset="0"/>
                <a:ea typeface="Calibri" panose="020F0502020204030204" pitchFamily="34" charset="0"/>
                <a:cs typeface="Mangal" panose="02040503050203030202" pitchFamily="18" charset="0"/>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lvl="0" algn="just">
              <a:lnSpc>
                <a:spcPct val="150000"/>
              </a:lnSpc>
              <a:spcAft>
                <a:spcPts val="800"/>
              </a:spcAft>
            </a:pPr>
            <a:r>
              <a:rPr lang="en-US" sz="1800" b="1" dirty="0">
                <a:effectLst/>
                <a:latin typeface="Times New Roman" panose="02020603050405020304" pitchFamily="18" charset="0"/>
                <a:ea typeface="Calibri" panose="020F0502020204030204" pitchFamily="34" charset="0"/>
                <a:cs typeface="Mangal" panose="02040503050203030202" pitchFamily="18" charset="0"/>
              </a:rPr>
              <a:t>(iv) </a:t>
            </a:r>
            <a:r>
              <a:rPr lang="en-US" sz="1800" dirty="0">
                <a:effectLst/>
                <a:latin typeface="Times New Roman" panose="02020603050405020304" pitchFamily="18" charset="0"/>
                <a:ea typeface="Calibri" panose="020F0502020204030204" pitchFamily="34" charset="0"/>
                <a:cs typeface="Mangal" panose="02040503050203030202" pitchFamily="18" charset="0"/>
              </a:rPr>
              <a:t>Direct Respondents to not to check the healthy and Asymptomatic people and only check the people having symptoms.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800"/>
              </a:spcAft>
            </a:pPr>
            <a:r>
              <a:rPr lang="en-US" dirty="0">
                <a:latin typeface="Times New Roman" panose="02020603050405020304" pitchFamily="18" charset="0"/>
                <a:ea typeface="Calibri" panose="020F0502020204030204" pitchFamily="34" charset="0"/>
                <a:cs typeface="Mangal" panose="02040503050203030202" pitchFamily="18" charset="0"/>
              </a:rPr>
              <a:t>The next date of hearing is </a:t>
            </a:r>
            <a:r>
              <a:rPr lang="en-US" b="1" dirty="0">
                <a:latin typeface="Times New Roman" panose="02020603050405020304" pitchFamily="18" charset="0"/>
                <a:ea typeface="Calibri" panose="020F0502020204030204" pitchFamily="34" charset="0"/>
                <a:cs typeface="Mangal" panose="02040503050203030202" pitchFamily="18" charset="0"/>
              </a:rPr>
              <a:t>November 22, 2021.</a:t>
            </a:r>
          </a:p>
          <a:p>
            <a:pPr>
              <a:lnSpc>
                <a:spcPct val="150000"/>
              </a:lnSpc>
              <a:spcAft>
                <a:spcPts val="800"/>
              </a:spcAft>
            </a:pPr>
            <a:r>
              <a:rPr lang="en-US" sz="2400" b="1" dirty="0">
                <a:solidFill>
                  <a:schemeClr val="tx2">
                    <a:lumMod val="75000"/>
                  </a:schemeClr>
                </a:solidFill>
                <a:effectLst/>
                <a:latin typeface="Times New Roman" panose="02020603050405020304" pitchFamily="18" charset="0"/>
                <a:ea typeface="Calibri" panose="020F0502020204030204" pitchFamily="34" charset="0"/>
                <a:cs typeface="Mangal" panose="02040503050203030202" pitchFamily="18" charset="0"/>
              </a:rPr>
              <a:t>Links to access copies of Petitions:</a:t>
            </a:r>
            <a:endParaRPr lang="en-IN" sz="2400" b="1" u="sng" dirty="0">
              <a:solidFill>
                <a:schemeClr val="tx2">
                  <a:lumMod val="75000"/>
                </a:schemeClr>
              </a:solidFill>
              <a:latin typeface="Calibri" panose="020F0502020204030204" pitchFamily="34" charset="0"/>
              <a:ea typeface="Calibri" panose="020F0502020204030204" pitchFamily="34" charset="0"/>
              <a:cs typeface="Mangal" panose="02040503050203030202" pitchFamily="18" charset="0"/>
              <a:hlinkClick r:id="rId2">
                <a:extLst>
                  <a:ext uri="{A12FA001-AC4F-418D-AE19-62706E023703}">
                    <ahyp:hlinkClr xmlns:ahyp="http://schemas.microsoft.com/office/drawing/2018/hyperlinkcolor" xmlns="" val="tx"/>
                  </a:ext>
                </a:extLst>
              </a:hlinkClick>
            </a:endParaRPr>
          </a:p>
          <a:p>
            <a:pPr>
              <a:lnSpc>
                <a:spcPct val="150000"/>
              </a:lnSpc>
              <a:spcAft>
                <a:spcPts val="800"/>
              </a:spcAft>
            </a:pPr>
            <a:r>
              <a:rPr lang="en-US" sz="1800" u="sng" dirty="0">
                <a:effectLst/>
                <a:latin typeface="Times New Roman" panose="02020603050405020304" pitchFamily="18" charset="0"/>
                <a:ea typeface="Calibri" panose="020F0502020204030204" pitchFamily="34" charset="0"/>
                <a:cs typeface="Mangal" panose="02040503050203030202" pitchFamily="18" charset="0"/>
                <a:hlinkClick r:id="rId2">
                  <a:extLst>
                    <a:ext uri="{A12FA001-AC4F-418D-AE19-62706E023703}">
                      <ahyp:hlinkClr xmlns:ahyp="http://schemas.microsoft.com/office/drawing/2018/hyperlinkcolor" xmlns="" val="tx"/>
                    </a:ext>
                  </a:extLst>
                </a:hlinkClick>
              </a:rPr>
              <a:t>https://indianbarassociation.in/wp-content/uploads/2021/09/yohan__tengra-Petition.pdf</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800"/>
              </a:spcAft>
            </a:pPr>
            <a:r>
              <a:rPr lang="en-US" sz="1800" u="sng" dirty="0">
                <a:effectLst/>
                <a:latin typeface="Times New Roman" panose="02020603050405020304" pitchFamily="18" charset="0"/>
                <a:ea typeface="Calibri" panose="020F0502020204030204" pitchFamily="34" charset="0"/>
                <a:cs typeface="Mangal" panose="02040503050203030202" pitchFamily="18" charset="0"/>
                <a:hlinkClick r:id="rId3">
                  <a:extLst>
                    <a:ext uri="{A12FA001-AC4F-418D-AE19-62706E023703}">
                      <ahyp:hlinkClr xmlns:ahyp="http://schemas.microsoft.com/office/drawing/2018/hyperlinkcolor" xmlns="" val="tx"/>
                    </a:ext>
                  </a:extLst>
                </a:hlinkClick>
              </a:rPr>
              <a:t>https://indianbarassociation.in/wp-content/uploads/2021/08/Criminal-Writ-Petition-Railway-.pdf</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Mangal" panose="02040503050203030202" pitchFamily="18" charset="0"/>
              </a:rPr>
              <a:t> </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461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78591E6-9EBD-40CC-8EE0-E4A7960E1546}"/>
              </a:ext>
            </a:extLst>
          </p:cNvPr>
          <p:cNvSpPr txBox="1"/>
          <p:nvPr/>
        </p:nvSpPr>
        <p:spPr>
          <a:xfrm>
            <a:off x="526773" y="712268"/>
            <a:ext cx="11211339" cy="3438570"/>
          </a:xfrm>
          <a:prstGeom prst="rect">
            <a:avLst/>
          </a:prstGeom>
          <a:noFill/>
        </p:spPr>
        <p:txBody>
          <a:bodyPr wrap="square">
            <a:spAutoFit/>
          </a:bodyPr>
          <a:lstStyle/>
          <a:p>
            <a:pPr algn="just">
              <a:lnSpc>
                <a:spcPct val="150000"/>
              </a:lnSpc>
              <a:spcAft>
                <a:spcPts val="800"/>
              </a:spcAft>
            </a:pPr>
            <a:r>
              <a:rPr lang="en-US" sz="2400" b="1" dirty="0">
                <a:solidFill>
                  <a:schemeClr val="tx2">
                    <a:lumMod val="75000"/>
                  </a:schemeClr>
                </a:solidFill>
                <a:latin typeface="Times New Roman" panose="02020603050405020304" pitchFamily="18" charset="0"/>
                <a:ea typeface="Calibri" panose="020F0502020204030204" pitchFamily="34" charset="0"/>
                <a:cs typeface="Mangal" panose="02040503050203030202" pitchFamily="18" charset="0"/>
              </a:rPr>
              <a:t>2</a:t>
            </a:r>
            <a:r>
              <a:rPr lang="en-US" sz="2400" b="1" dirty="0">
                <a:solidFill>
                  <a:schemeClr val="tx2">
                    <a:lumMod val="75000"/>
                  </a:schemeClr>
                </a:solidFill>
                <a:effectLst/>
                <a:latin typeface="Times New Roman" panose="02020603050405020304" pitchFamily="18" charset="0"/>
                <a:ea typeface="Calibri" panose="020F0502020204030204" pitchFamily="34" charset="0"/>
                <a:cs typeface="Mangal" panose="02040503050203030202" pitchFamily="18" charset="0"/>
              </a:rPr>
              <a:t>. PROMISING DEVELOPMENTS: MEDICAL EXEMPTION IS ALLOWED IN STATE OF MAHARASHTRA FOR THOSE WHO CANNOT TAKE THE VACCINE. </a:t>
            </a:r>
          </a:p>
          <a:p>
            <a:pPr algn="just">
              <a:lnSpc>
                <a:spcPct val="150000"/>
              </a:lnSpc>
              <a:spcAft>
                <a:spcPts val="800"/>
              </a:spcAft>
            </a:pPr>
            <a:endParaRPr lang="en-US" sz="2400" b="1" dirty="0">
              <a:solidFill>
                <a:srgbClr val="C00000"/>
              </a:solidFill>
              <a:effectLst/>
              <a:latin typeface="Times New Roman" panose="02020603050405020304"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Mangal" panose="02040503050203030202" pitchFamily="18" charset="0"/>
              </a:rPr>
              <a:t>Link:</a:t>
            </a:r>
            <a:r>
              <a:rPr lang="en-IN" sz="2400" b="1" dirty="0">
                <a:latin typeface="Calibri" panose="020F0502020204030204" pitchFamily="34" charset="0"/>
                <a:ea typeface="Calibri" panose="020F0502020204030204" pitchFamily="34" charset="0"/>
                <a:cs typeface="Mangal" panose="02040503050203030202" pitchFamily="18" charset="0"/>
              </a:rPr>
              <a:t> </a:t>
            </a:r>
            <a:r>
              <a:rPr lang="en-US" sz="1800" u="sng" dirty="0">
                <a:effectLst/>
                <a:latin typeface="Times New Roman" panose="02020603050405020304" pitchFamily="18" charset="0"/>
                <a:ea typeface="Calibri" panose="020F0502020204030204" pitchFamily="34" charset="0"/>
                <a:cs typeface="Mangal" panose="02040503050203030202" pitchFamily="18" charset="0"/>
                <a:hlinkClick r:id="rId2">
                  <a:extLst>
                    <a:ext uri="{A12FA001-AC4F-418D-AE19-62706E023703}">
                      <ahyp:hlinkClr xmlns:ahyp="http://schemas.microsoft.com/office/drawing/2018/hyperlinkcolor" xmlns="" val="tx"/>
                    </a:ext>
                  </a:extLst>
                </a:hlinkClick>
              </a:rPr>
              <a:t>https://timesofindia.indiatimes.com/city/mumbai/all-students-below-18-will-now-be-allowed-on-mumbai-local-trains/articleshow/87033707.cms</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865699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046ED5F-A7EC-47E9-A579-21270BD8929D}"/>
              </a:ext>
            </a:extLst>
          </p:cNvPr>
          <p:cNvSpPr txBox="1"/>
          <p:nvPr/>
        </p:nvSpPr>
        <p:spPr>
          <a:xfrm>
            <a:off x="545966" y="375385"/>
            <a:ext cx="10922000" cy="3750386"/>
          </a:xfrm>
          <a:prstGeom prst="rect">
            <a:avLst/>
          </a:prstGeom>
          <a:noFill/>
        </p:spPr>
        <p:txBody>
          <a:bodyPr wrap="square">
            <a:spAutoFit/>
          </a:bodyPr>
          <a:lstStyle/>
          <a:p>
            <a:pPr>
              <a:lnSpc>
                <a:spcPct val="107000"/>
              </a:lnSpc>
              <a:spcAft>
                <a:spcPts val="800"/>
              </a:spcAft>
            </a:pPr>
            <a:r>
              <a:rPr lang="en-IN" sz="2400" b="1" dirty="0">
                <a:effectLst/>
                <a:latin typeface="Times New Roman" panose="02020603050405020304" pitchFamily="18" charset="0"/>
                <a:ea typeface="Calibri" panose="020F0502020204030204" pitchFamily="34" charset="0"/>
                <a:cs typeface="Times New Roman" panose="02020603050405020304" pitchFamily="18" charset="0"/>
              </a:rPr>
              <a:t>3. THE DEFINITION OF VACCINATED PERSON NOW INCLUDES;</a:t>
            </a:r>
          </a:p>
          <a:p>
            <a:pPr>
              <a:lnSpc>
                <a:spcPct val="107000"/>
              </a:lnSpc>
              <a:spcAft>
                <a:spcPts val="800"/>
              </a:spcAft>
            </a:pPr>
            <a:endParaRPr lang="en-IN"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IN" dirty="0">
                <a:effectLst/>
                <a:latin typeface="Times New Roman" panose="02020603050405020304" pitchFamily="18" charset="0"/>
                <a:ea typeface="Calibri" panose="020F0502020204030204" pitchFamily="34" charset="0"/>
                <a:cs typeface="Times New Roman" panose="02020603050405020304" pitchFamily="18" charset="0"/>
              </a:rPr>
              <a:t>Any person who has received both doses of vaccination and 14 days having lapsed since the administration of the second dose of the vaccine.</a:t>
            </a:r>
          </a:p>
          <a:p>
            <a:pPr algn="just">
              <a:lnSpc>
                <a:spcPct val="107000"/>
              </a:lnSpc>
              <a:spcAft>
                <a:spcPts val="800"/>
              </a:spcAft>
            </a:pPr>
            <a:endParaRPr lang="en-IN"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IN"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Any person having medical condition that does not allow him or her to take the vaccine and has a certificate to that extent from a recognized Doctor.</a:t>
            </a:r>
          </a:p>
          <a:p>
            <a:pPr algn="just">
              <a:lnSpc>
                <a:spcPct val="107000"/>
              </a:lnSpc>
              <a:spcAft>
                <a:spcPts val="800"/>
              </a:spcAft>
            </a:pP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3.	</a:t>
            </a:r>
            <a:r>
              <a:rPr lang="en-IN" dirty="0">
                <a:effectLst/>
                <a:latin typeface="Times New Roman" panose="02020603050405020304" pitchFamily="18" charset="0"/>
                <a:ea typeface="Calibri" panose="020F0502020204030204" pitchFamily="34" charset="0"/>
                <a:cs typeface="Times New Roman" panose="02020603050405020304" pitchFamily="18" charset="0"/>
              </a:rPr>
              <a:t>If person is of age less than 18 years. (in the future when vaccine becomes available for this age group than this will continue for first 60 days of such availability.)</a:t>
            </a:r>
          </a:p>
        </p:txBody>
      </p:sp>
      <p:sp>
        <p:nvSpPr>
          <p:cNvPr id="8" name="TextBox 7">
            <a:extLst>
              <a:ext uri="{FF2B5EF4-FFF2-40B4-BE49-F238E27FC236}">
                <a16:creationId xmlns:a16="http://schemas.microsoft.com/office/drawing/2014/main" xmlns="" id="{0A661C3A-0453-48B9-8B6A-9B9AF39B11FD}"/>
              </a:ext>
            </a:extLst>
          </p:cNvPr>
          <p:cNvSpPr txBox="1"/>
          <p:nvPr/>
        </p:nvSpPr>
        <p:spPr>
          <a:xfrm>
            <a:off x="2958164" y="4600792"/>
            <a:ext cx="6097604" cy="470000"/>
          </a:xfrm>
          <a:prstGeom prst="rect">
            <a:avLst/>
          </a:prstGeom>
          <a:noFill/>
        </p:spPr>
        <p:txBody>
          <a:bodyPr wrap="square">
            <a:spAutoFit/>
          </a:bodyPr>
          <a:lstStyle/>
          <a:p>
            <a:pPr>
              <a:lnSpc>
                <a:spcPct val="107000"/>
              </a:lnSpc>
              <a:spcAft>
                <a:spcPts val="800"/>
              </a:spcAft>
            </a:pPr>
            <a:r>
              <a:rPr lang="en-I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COPY OF RAILWAY’S CIRCULAR</a:t>
            </a:r>
          </a:p>
        </p:txBody>
      </p:sp>
      <p:sp>
        <p:nvSpPr>
          <p:cNvPr id="9" name="Arrow: Right 8">
            <a:extLst>
              <a:ext uri="{FF2B5EF4-FFF2-40B4-BE49-F238E27FC236}">
                <a16:creationId xmlns:a16="http://schemas.microsoft.com/office/drawing/2014/main" xmlns="" id="{B145DB00-2613-45EA-AA12-AA82FEB87AB9}"/>
              </a:ext>
            </a:extLst>
          </p:cNvPr>
          <p:cNvSpPr/>
          <p:nvPr/>
        </p:nvSpPr>
        <p:spPr>
          <a:xfrm>
            <a:off x="8000732" y="4600792"/>
            <a:ext cx="1486836" cy="481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11810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8D9BF4-ACBE-4560-B7B1-37075F21E5A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071570" y="273250"/>
            <a:ext cx="8229600" cy="5727700"/>
          </a:xfrm>
          <a:prstGeom prst="rect">
            <a:avLst/>
          </a:prstGeom>
          <a:noFill/>
          <a:effectLst>
            <a:outerShdw dir="11400000" sx="36000" sy="36000" algn="ctr" rotWithShape="0">
              <a:srgbClr val="000000"/>
            </a:outerShdw>
            <a:softEdge rad="0"/>
          </a:effectLst>
        </p:spPr>
      </p:pic>
    </p:spTree>
    <p:extLst>
      <p:ext uri="{BB962C8B-B14F-4D97-AF65-F5344CB8AC3E}">
        <p14:creationId xmlns:p14="http://schemas.microsoft.com/office/powerpoint/2010/main" val="1308497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DD2A024-0FDC-434B-B1FE-5B137220B933}"/>
              </a:ext>
            </a:extLst>
          </p:cNvPr>
          <p:cNvSpPr txBox="1"/>
          <p:nvPr/>
        </p:nvSpPr>
        <p:spPr>
          <a:xfrm>
            <a:off x="789271" y="95660"/>
            <a:ext cx="10953550" cy="5859746"/>
          </a:xfrm>
          <a:prstGeom prst="rect">
            <a:avLst/>
          </a:prstGeom>
          <a:noFill/>
        </p:spPr>
        <p:txBody>
          <a:bodyPr wrap="square">
            <a:spAutoFit/>
          </a:bodyPr>
          <a:lstStyle/>
          <a:p>
            <a:pPr algn="just">
              <a:lnSpc>
                <a:spcPct val="150000"/>
              </a:lnSpc>
              <a:spcAft>
                <a:spcPts val="800"/>
              </a:spcAft>
            </a:pPr>
            <a:endParaRPr lang="en-US" b="1" dirty="0">
              <a:solidFill>
                <a:srgbClr val="C00000"/>
              </a:solidFill>
              <a:latin typeface="Times New Roman" panose="02020603050405020304" pitchFamily="18" charset="0"/>
              <a:ea typeface="Calibri" panose="020F0502020204030204" pitchFamily="34" charset="0"/>
              <a:cs typeface="Mangal" panose="02040503050203030202" pitchFamily="18" charset="0"/>
            </a:endParaRPr>
          </a:p>
          <a:p>
            <a:pPr algn="just">
              <a:lnSpc>
                <a:spcPct val="150000"/>
              </a:lnSpc>
              <a:spcAft>
                <a:spcPts val="800"/>
              </a:spcAft>
            </a:pPr>
            <a:r>
              <a:rPr lang="en-US" sz="2400" b="1" dirty="0">
                <a:effectLst/>
                <a:latin typeface="Times New Roman" panose="02020603050405020304" pitchFamily="18" charset="0"/>
                <a:ea typeface="Calibri" panose="020F0502020204030204" pitchFamily="34" charset="0"/>
                <a:cs typeface="Mangal" panose="02040503050203030202" pitchFamily="18" charset="0"/>
              </a:rPr>
              <a:t>4. CONFLICTS OF INTERESTS OF PERSONS IN NATIONAL COVID-19 TASKFORCE REVEALED BY INDEPENDENT RESEARCHER MR. YOHAN TENGRA</a:t>
            </a:r>
            <a:endParaRPr lang="en-IN" sz="2400" b="1" dirty="0">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Mangal" panose="02040503050203030202" pitchFamily="18" charset="0"/>
              </a:rPr>
              <a:t>Link to access the article dated 27</a:t>
            </a:r>
            <a:r>
              <a:rPr lang="en-US" sz="1800" baseline="30000" dirty="0">
                <a:effectLst/>
                <a:latin typeface="Times New Roman" panose="02020603050405020304" pitchFamily="18" charset="0"/>
                <a:ea typeface="Calibri" panose="020F0502020204030204" pitchFamily="34" charset="0"/>
                <a:cs typeface="Mangal" panose="02040503050203030202" pitchFamily="18" charset="0"/>
              </a:rPr>
              <a:t>th</a:t>
            </a:r>
            <a:r>
              <a:rPr lang="en-US" sz="1800" dirty="0">
                <a:effectLst/>
                <a:latin typeface="Times New Roman" panose="02020603050405020304" pitchFamily="18" charset="0"/>
                <a:ea typeface="Calibri" panose="020F0502020204030204" pitchFamily="34" charset="0"/>
                <a:cs typeface="Mangal" panose="02040503050203030202" pitchFamily="18" charset="0"/>
              </a:rPr>
              <a:t> September, 2021:</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800"/>
              </a:spcAft>
            </a:pPr>
            <a:r>
              <a:rPr lang="en-US" sz="1800" u="sng" dirty="0">
                <a:effectLst/>
                <a:latin typeface="Times New Roman" panose="02020603050405020304" pitchFamily="18" charset="0"/>
                <a:ea typeface="Calibri" panose="020F0502020204030204" pitchFamily="34" charset="0"/>
                <a:cs typeface="Mangal" panose="02040503050203030202" pitchFamily="18" charset="0"/>
                <a:hlinkClick r:id="rId2">
                  <a:extLst>
                    <a:ext uri="{A12FA001-AC4F-418D-AE19-62706E023703}">
                      <ahyp:hlinkClr xmlns:ahyp="http://schemas.microsoft.com/office/drawing/2018/hyperlinkcolor" xmlns="" val="tx"/>
                    </a:ext>
                  </a:extLst>
                </a:hlinkClick>
              </a:rPr>
              <a:t>https://awakenindiamovement.com/indias-covid-19-task-force-experts-exposed-conflicts-of-interest-in-our-public-health-system/</a:t>
            </a:r>
            <a:endParaRPr lang="en-IN" sz="1400" dirty="0">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spcAft>
                <a:spcPts val="800"/>
              </a:spcAft>
            </a:pPr>
            <a:r>
              <a:rPr lang="en-US" sz="1800" dirty="0">
                <a:effectLst/>
                <a:latin typeface="Times New Roman" panose="02020603050405020304" pitchFamily="18" charset="0"/>
                <a:ea typeface="Calibri" panose="020F0502020204030204" pitchFamily="34" charset="0"/>
                <a:cs typeface="Mangal" panose="02040503050203030202" pitchFamily="18" charset="0"/>
              </a:rPr>
              <a:t/>
            </a:r>
            <a:br>
              <a:rPr lang="en-US" sz="1800" dirty="0">
                <a:effectLst/>
                <a:latin typeface="Times New Roman" panose="02020603050405020304" pitchFamily="18" charset="0"/>
                <a:ea typeface="Calibri" panose="020F0502020204030204" pitchFamily="34" charset="0"/>
                <a:cs typeface="Mangal" panose="02040503050203030202" pitchFamily="18" charset="0"/>
              </a:rPr>
            </a:br>
            <a:r>
              <a:rPr lang="en-US" sz="1800" u="sng" dirty="0">
                <a:effectLst/>
                <a:latin typeface="Times New Roman" panose="02020603050405020304" pitchFamily="18" charset="0"/>
                <a:ea typeface="Calibri" panose="020F0502020204030204" pitchFamily="34" charset="0"/>
                <a:cs typeface="Mangal" panose="02040503050203030202" pitchFamily="18" charset="0"/>
                <a:hlinkClick r:id="rId3">
                  <a:extLst>
                    <a:ext uri="{A12FA001-AC4F-418D-AE19-62706E023703}">
                      <ahyp:hlinkClr xmlns:ahyp="http://schemas.microsoft.com/office/drawing/2018/hyperlinkcolor" xmlns="" val="tx"/>
                    </a:ext>
                  </a:extLst>
                </a:hlinkClick>
              </a:rPr>
              <a:t>https://davidicke.com/2021/09/28/ndias-covid-19-task-force-experts-exposed-conflicts-of-interest-in-our-public-health-system/</a:t>
            </a:r>
            <a:r>
              <a:rPr lang="en-US" sz="1800" u="sng" dirty="0">
                <a:effectLst/>
                <a:latin typeface="Times New Roman" panose="02020603050405020304" pitchFamily="18" charset="0"/>
                <a:ea typeface="Calibri" panose="020F0502020204030204" pitchFamily="34" charset="0"/>
                <a:cs typeface="Mangal" panose="02040503050203030202" pitchFamily="18" charset="0"/>
              </a:rPr>
              <a:t/>
            </a:r>
            <a:br>
              <a:rPr lang="en-US" sz="1800" u="sng" dirty="0">
                <a:effectLst/>
                <a:latin typeface="Times New Roman" panose="02020603050405020304" pitchFamily="18" charset="0"/>
                <a:ea typeface="Calibri" panose="020F0502020204030204" pitchFamily="34" charset="0"/>
                <a:cs typeface="Mangal" panose="02040503050203030202" pitchFamily="18" charset="0"/>
              </a:rPr>
            </a:br>
            <a:r>
              <a:rPr lang="en-US" sz="1800" u="sng" dirty="0">
                <a:effectLst/>
                <a:latin typeface="Times New Roman" panose="02020603050405020304" pitchFamily="18" charset="0"/>
                <a:ea typeface="Calibri" panose="020F0502020204030204" pitchFamily="34" charset="0"/>
                <a:cs typeface="Mangal" panose="02040503050203030202" pitchFamily="18" charset="0"/>
              </a:rPr>
              <a:t/>
            </a:r>
            <a:br>
              <a:rPr lang="en-US" sz="1800" u="sng" dirty="0">
                <a:effectLst/>
                <a:latin typeface="Times New Roman" panose="02020603050405020304" pitchFamily="18" charset="0"/>
                <a:ea typeface="Calibri" panose="020F0502020204030204" pitchFamily="34" charset="0"/>
                <a:cs typeface="Mangal" panose="02040503050203030202" pitchFamily="18" charset="0"/>
              </a:rPr>
            </a:br>
            <a:r>
              <a:rPr lang="en-US" sz="1800" u="sng" dirty="0">
                <a:effectLst/>
                <a:latin typeface="Times New Roman" panose="02020603050405020304" pitchFamily="18" charset="0"/>
                <a:ea typeface="Calibri" panose="020F0502020204030204" pitchFamily="34" charset="0"/>
                <a:cs typeface="Mangal" panose="02040503050203030202" pitchFamily="18" charset="0"/>
                <a:hlinkClick r:id="rId4">
                  <a:extLst>
                    <a:ext uri="{A12FA001-AC4F-418D-AE19-62706E023703}">
                      <ahyp:hlinkClr xmlns:ahyp="http://schemas.microsoft.com/office/drawing/2018/hyperlinkcolor" xmlns="" val="tx"/>
                    </a:ext>
                  </a:extLst>
                </a:hlinkClick>
              </a:rPr>
              <a:t>https://healthimpactnews.com/2021/awaken-india-exposes-billionaire-cartel-controlling-indias-covid-19-task-force/</a:t>
            </a:r>
            <a:endParaRPr lang="en-IN" sz="14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286242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0000"/>
              <a:shade val="97000"/>
              <a:satMod val="130000"/>
            </a:schemeClr>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A98B1D9-FCFA-4C8C-B35F-977B4557A66C}"/>
              </a:ext>
            </a:extLst>
          </p:cNvPr>
          <p:cNvSpPr txBox="1"/>
          <p:nvPr/>
        </p:nvSpPr>
        <p:spPr>
          <a:xfrm>
            <a:off x="813735" y="468763"/>
            <a:ext cx="10640327" cy="2781980"/>
          </a:xfrm>
          <a:prstGeom prst="rect">
            <a:avLst/>
          </a:prstGeom>
          <a:noFill/>
        </p:spPr>
        <p:txBody>
          <a:bodyPr wrap="square">
            <a:spAutoFit/>
          </a:bodyPr>
          <a:lstStyle/>
          <a:p>
            <a:pPr>
              <a:lnSpc>
                <a:spcPct val="150000"/>
              </a:lnSpc>
              <a:spcAft>
                <a:spcPts val="800"/>
              </a:spcAft>
            </a:pPr>
            <a:r>
              <a:rPr lang="en-US" sz="2400" b="1" u="sng" dirty="0">
                <a:solidFill>
                  <a:schemeClr val="tx2">
                    <a:lumMod val="75000"/>
                  </a:schemeClr>
                </a:solidFill>
                <a:effectLst/>
                <a:latin typeface="Times New Roman" panose="02020603050405020304" pitchFamily="18" charset="0"/>
                <a:ea typeface="Calibri" panose="020F0502020204030204" pitchFamily="34" charset="0"/>
                <a:cs typeface="Mangal" panose="02040503050203030202" pitchFamily="18" charset="0"/>
              </a:rPr>
              <a:t>THIS ARTICLE ALSO COVERS</a:t>
            </a:r>
            <a:r>
              <a:rPr lang="en-US" sz="2400" b="1" dirty="0">
                <a:solidFill>
                  <a:schemeClr val="tx2">
                    <a:lumMod val="75000"/>
                  </a:schemeClr>
                </a:solidFill>
                <a:effectLst/>
                <a:latin typeface="Times New Roman" panose="02020603050405020304" pitchFamily="18" charset="0"/>
                <a:ea typeface="Calibri" panose="020F0502020204030204" pitchFamily="34" charset="0"/>
                <a:cs typeface="Mangal" panose="02040503050203030202" pitchFamily="18" charset="0"/>
              </a:rPr>
              <a:t>:</a:t>
            </a:r>
            <a:endParaRPr lang="en-IN" sz="2400" b="1" dirty="0">
              <a:solidFill>
                <a:schemeClr val="tx2">
                  <a:lumMod val="75000"/>
                </a:schemeClr>
              </a:solidFill>
              <a:effectLst/>
              <a:latin typeface="Calibri" panose="020F0502020204030204" pitchFamily="34" charset="0"/>
              <a:ea typeface="Calibri" panose="020F0502020204030204" pitchFamily="34" charset="0"/>
              <a:cs typeface="Mangal" panose="02040503050203030202" pitchFamily="18" charset="0"/>
            </a:endParaRPr>
          </a:p>
          <a:p>
            <a:pPr marL="285750" lvl="0" indent="-285750">
              <a:lnSpc>
                <a:spcPct val="150000"/>
              </a:lnSpc>
              <a:buFont typeface="Wingdings" panose="05000000000000000000" pitchFamily="2" charset="2"/>
              <a:buChar char="q"/>
            </a:pPr>
            <a:r>
              <a:rPr lang="en-US" sz="1800" u="none" strike="noStrike" dirty="0">
                <a:effectLst/>
                <a:latin typeface="Times New Roman" panose="02020603050405020304" pitchFamily="18" charset="0"/>
                <a:ea typeface="Calibri" panose="020F0502020204030204" pitchFamily="34" charset="0"/>
                <a:cs typeface="Mangal" panose="02040503050203030202" pitchFamily="18" charset="0"/>
              </a:rPr>
              <a:t>How task Force members get the science on COVID-19 totally wrong, which proves that their conflicts are influencing their recommendations.</a:t>
            </a:r>
            <a:endParaRPr lang="en-IN" sz="1400" u="none" strike="noStrike" dirty="0">
              <a:effectLst/>
              <a:latin typeface="Calibri" panose="020F0502020204030204" pitchFamily="34" charset="0"/>
              <a:ea typeface="Calibri" panose="020F0502020204030204" pitchFamily="34" charset="0"/>
              <a:cs typeface="Mangal" panose="02040503050203030202" pitchFamily="18" charset="0"/>
            </a:endParaRPr>
          </a:p>
          <a:p>
            <a:pPr marL="285750" lvl="0" indent="-285750">
              <a:lnSpc>
                <a:spcPct val="150000"/>
              </a:lnSpc>
              <a:buFont typeface="Wingdings" panose="05000000000000000000" pitchFamily="2" charset="2"/>
              <a:buChar char="q"/>
            </a:pPr>
            <a:r>
              <a:rPr lang="en-US" sz="1800" u="none" strike="noStrike" dirty="0">
                <a:effectLst/>
                <a:latin typeface="Times New Roman" panose="02020603050405020304" pitchFamily="18" charset="0"/>
                <a:ea typeface="Calibri" panose="020F0502020204030204" pitchFamily="34" charset="0"/>
                <a:cs typeface="Mangal" panose="02040503050203030202" pitchFamily="18" charset="0"/>
              </a:rPr>
              <a:t>India’s illegal HPV vaccine trials, role of Indian Council of Medical Research (ICMR).</a:t>
            </a:r>
            <a:endParaRPr lang="en-IN" sz="1400" u="none" strike="noStrike" dirty="0">
              <a:effectLst/>
              <a:latin typeface="Calibri" panose="020F0502020204030204" pitchFamily="34" charset="0"/>
              <a:ea typeface="Calibri" panose="020F0502020204030204" pitchFamily="34" charset="0"/>
              <a:cs typeface="Mangal" panose="02040503050203030202" pitchFamily="18" charset="0"/>
            </a:endParaRPr>
          </a:p>
          <a:p>
            <a:pPr marL="285750" indent="-285750">
              <a:lnSpc>
                <a:spcPct val="150000"/>
              </a:lnSpc>
              <a:spcAft>
                <a:spcPts val="800"/>
              </a:spcAft>
              <a:buFont typeface="Wingdings" panose="05000000000000000000" pitchFamily="2" charset="2"/>
              <a:buChar char="q"/>
            </a:pPr>
            <a:r>
              <a:rPr lang="en-US" sz="1800" u="none" strike="noStrike" dirty="0">
                <a:effectLst/>
                <a:latin typeface="Times New Roman" panose="02020603050405020304" pitchFamily="18" charset="0"/>
                <a:ea typeface="Calibri" panose="020F0502020204030204" pitchFamily="34" charset="0"/>
                <a:cs typeface="Mangal" panose="02040503050203030202" pitchFamily="18" charset="0"/>
              </a:rPr>
              <a:t>How </a:t>
            </a:r>
            <a:r>
              <a:rPr lang="en-IN" b="0" i="0" dirty="0">
                <a:solidFill>
                  <a:srgbClr val="202124"/>
                </a:solidFill>
                <a:effectLst/>
                <a:latin typeface="Times New Roman" panose="02020603050405020304" pitchFamily="18" charset="0"/>
                <a:cs typeface="Times New Roman" panose="02020603050405020304" pitchFamily="18" charset="0"/>
              </a:rPr>
              <a:t>Bill &amp; Melinda Gates Foundation</a:t>
            </a:r>
            <a:r>
              <a:rPr lang="en-IN" b="0" i="0" dirty="0">
                <a:solidFill>
                  <a:srgbClr val="202124"/>
                </a:solidFill>
                <a:latin typeface="Times New Roman" panose="02020603050405020304" pitchFamily="18" charset="0"/>
                <a:cs typeface="Times New Roman" panose="02020603050405020304" pitchFamily="18" charset="0"/>
              </a:rPr>
              <a:t> (</a:t>
            </a:r>
            <a:r>
              <a:rPr lang="en-US" sz="1800" u="none" strike="noStrike" dirty="0">
                <a:effectLst/>
                <a:latin typeface="Times New Roman" panose="02020603050405020304" pitchFamily="18" charset="0"/>
                <a:ea typeface="Calibri" panose="020F0502020204030204" pitchFamily="34" charset="0"/>
                <a:cs typeface="Mangal" panose="02040503050203030202" pitchFamily="18" charset="0"/>
              </a:rPr>
              <a:t>BMGF) baby PHFI (Public Health Foundation of India) gets funding from vaccine manufacturers and how it holds deep influence in controlling India’s Health Policies.</a:t>
            </a:r>
            <a:endParaRPr lang="en-IN" sz="1400" u="none" strike="noStrike"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281748639"/>
      </p:ext>
    </p:extLst>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565</TotalTime>
  <Words>1258</Words>
  <Application>Microsoft Office PowerPoint</Application>
  <PresentationFormat>Custom</PresentationFormat>
  <Paragraphs>110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Kunvar Pratik Jain Saklecha</dc:creator>
  <cp:lastModifiedBy>DIPALI OJHA</cp:lastModifiedBy>
  <cp:revision>14</cp:revision>
  <dcterms:created xsi:type="dcterms:W3CDTF">2021-10-25T06:04:23Z</dcterms:created>
  <dcterms:modified xsi:type="dcterms:W3CDTF">2021-11-19T09:37:56Z</dcterms:modified>
</cp:coreProperties>
</file>